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  <p:sldId id="286" r:id="rId33"/>
    <p:sldId id="287" r:id="rId34"/>
    <p:sldId id="290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3EA-AFEE-42FF-9EA2-B899B2EB9DAE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C2DC-6B8B-4BD4-BFAC-959DAE330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3EA-AFEE-42FF-9EA2-B899B2EB9DAE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C2DC-6B8B-4BD4-BFAC-959DAE330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3EA-AFEE-42FF-9EA2-B899B2EB9DAE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C2DC-6B8B-4BD4-BFAC-959DAE330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3EA-AFEE-42FF-9EA2-B899B2EB9DAE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C2DC-6B8B-4BD4-BFAC-959DAE330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3EA-AFEE-42FF-9EA2-B899B2EB9DAE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C2DC-6B8B-4BD4-BFAC-959DAE330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3EA-AFEE-42FF-9EA2-B899B2EB9DAE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C2DC-6B8B-4BD4-BFAC-959DAE330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3EA-AFEE-42FF-9EA2-B899B2EB9DAE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C2DC-6B8B-4BD4-BFAC-959DAE330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3EA-AFEE-42FF-9EA2-B899B2EB9DAE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C2DC-6B8B-4BD4-BFAC-959DAE330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3EA-AFEE-42FF-9EA2-B899B2EB9DAE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C2DC-6B8B-4BD4-BFAC-959DAE330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3EA-AFEE-42FF-9EA2-B899B2EB9DAE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C2DC-6B8B-4BD4-BFAC-959DAE330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3EA-AFEE-42FF-9EA2-B899B2EB9DAE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C2DC-6B8B-4BD4-BFAC-959DAE330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5C3EA-AFEE-42FF-9EA2-B899B2EB9DAE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0C2DC-6B8B-4BD4-BFAC-959DAE330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Ушкодження</a:t>
            </a:r>
            <a:r>
              <a:rPr lang="en-US" b="1" dirty="0"/>
              <a:t> </a:t>
            </a:r>
            <a:r>
              <a:rPr lang="uk-UA" b="1" dirty="0"/>
              <a:t>через холодну погоду</a:t>
            </a:r>
            <a:r>
              <a:rPr lang="en-US" dirty="0"/>
              <a:t/>
            </a:r>
            <a:br>
              <a:rPr lang="en-US" dirty="0"/>
            </a:br>
            <a:r>
              <a:rPr lang="uk-UA" b="1" dirty="0"/>
              <a:t>Уникнення, </a:t>
            </a:r>
            <a:r>
              <a:rPr lang="uk-UA" b="1" dirty="0" smtClean="0"/>
              <a:t>виявлення,</a:t>
            </a:r>
            <a:br>
              <a:rPr lang="uk-UA" b="1" dirty="0" smtClean="0"/>
            </a:br>
            <a:r>
              <a:rPr lang="uk-UA" b="1" dirty="0" smtClean="0"/>
              <a:t>запобігання </a:t>
            </a:r>
            <a:r>
              <a:rPr lang="uk-UA" b="1" dirty="0"/>
              <a:t>та лікування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Рекомендації </a:t>
            </a:r>
            <a:r>
              <a:rPr lang="uk-UA" b="1" dirty="0" smtClean="0"/>
              <a:t>щодо одягу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73325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dirty="0"/>
              <a:t>Запам’ятайте:</a:t>
            </a:r>
            <a:endParaRPr lang="en-US" dirty="0"/>
          </a:p>
          <a:p>
            <a:pPr lvl="1"/>
            <a:r>
              <a:rPr lang="uk-UA" dirty="0"/>
              <a:t>Підтримуйте чистоту одягу</a:t>
            </a:r>
            <a:endParaRPr lang="en-US" dirty="0"/>
          </a:p>
          <a:p>
            <a:pPr lvl="1"/>
            <a:r>
              <a:rPr lang="uk-UA" dirty="0"/>
              <a:t>Уникайте перегрівання</a:t>
            </a:r>
            <a:endParaRPr lang="en-US" dirty="0"/>
          </a:p>
          <a:p>
            <a:pPr lvl="1"/>
            <a:r>
              <a:rPr lang="uk-UA" dirty="0"/>
              <a:t>Носіть вільний і багатошаровий одяг</a:t>
            </a:r>
            <a:endParaRPr lang="en-US" dirty="0"/>
          </a:p>
          <a:p>
            <a:pPr lvl="1"/>
            <a:r>
              <a:rPr lang="uk-UA" dirty="0"/>
              <a:t>Одяг повинен бути сухий</a:t>
            </a:r>
            <a:endParaRPr lang="en-US" dirty="0"/>
          </a:p>
          <a:p>
            <a:pPr lvl="0"/>
            <a:r>
              <a:rPr lang="uk-UA" b="1" dirty="0"/>
              <a:t>НЕ  БАВОВНА</a:t>
            </a:r>
            <a:endParaRPr lang="en-US" dirty="0"/>
          </a:p>
          <a:p>
            <a:pPr lvl="0"/>
            <a:r>
              <a:rPr lang="uk-UA" dirty="0"/>
              <a:t>Комплект одягу для тривалих дій в умовах холодного клімату (</a:t>
            </a:r>
            <a:r>
              <a:rPr lang="en-US" dirty="0"/>
              <a:t>ECWCS)</a:t>
            </a:r>
            <a:r>
              <a:rPr lang="uk-UA" dirty="0"/>
              <a:t> або ІІІ покоління ґрунтується на індивідуальному комфорті, а не загальному вигляді уніформи, часто верх форми відрізнятиметься від штанів.</a:t>
            </a:r>
            <a:endParaRPr lang="en-US" dirty="0"/>
          </a:p>
          <a:p>
            <a:pPr lvl="0"/>
            <a:r>
              <a:rPr lang="uk-UA" dirty="0"/>
              <a:t>Командири повинні дозволити гнучкість у використанні </a:t>
            </a:r>
            <a:r>
              <a:rPr lang="en-US" dirty="0"/>
              <a:t>ECWCS</a:t>
            </a:r>
            <a:r>
              <a:rPr lang="uk-UA" dirty="0"/>
              <a:t>, щоб забезпечити солдатам можливість модифікувати свою уніформу щоб залишатися повністю дієздатним та без ушкоджень через холодну погоду.</a:t>
            </a:r>
            <a:endParaRPr lang="en-US" dirty="0"/>
          </a:p>
          <a:p>
            <a:pPr lvl="0"/>
            <a:r>
              <a:rPr lang="uk-UA" dirty="0"/>
              <a:t>Якщо уніформа не одягнена і не відрегульована правильно, можливо стати потерпілим через тепло у операціях в холодних зимових умовах.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Рекомендації </a:t>
            </a:r>
            <a:r>
              <a:rPr lang="uk-UA" b="1" dirty="0" smtClean="0"/>
              <a:t>щодо </a:t>
            </a:r>
            <a:r>
              <a:rPr lang="uk-UA" b="1" dirty="0"/>
              <a:t>одягу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 fontScale="92500"/>
          </a:bodyPr>
          <a:lstStyle/>
          <a:p>
            <a:pPr lvl="0"/>
            <a:r>
              <a:rPr lang="uk-UA" b="1" i="1" dirty="0"/>
              <a:t>Базовий шар</a:t>
            </a:r>
            <a:r>
              <a:rPr lang="uk-UA" i="1" dirty="0"/>
              <a:t> – також  називається внутрішнім або вбираючим шаром, розроблений для вбирання надлишкової вологи з тіла.</a:t>
            </a:r>
            <a:endParaRPr lang="en-US" dirty="0"/>
          </a:p>
          <a:p>
            <a:pPr lvl="0"/>
            <a:r>
              <a:rPr lang="uk-UA" b="1" i="1" dirty="0" err="1"/>
              <a:t>Утеплюючий</a:t>
            </a:r>
            <a:r>
              <a:rPr lang="uk-UA" b="1" i="1" dirty="0"/>
              <a:t> шар</a:t>
            </a:r>
            <a:r>
              <a:rPr lang="uk-UA" i="1" dirty="0"/>
              <a:t> – проміжний шар(и) які надають вам об’єм, необхідний для затримання теплого повітря між тілом та іншим одягом.</a:t>
            </a:r>
            <a:endParaRPr lang="en-US" dirty="0"/>
          </a:p>
          <a:p>
            <a:pPr lvl="0"/>
            <a:r>
              <a:rPr lang="uk-UA" b="1" i="1" dirty="0"/>
              <a:t>Зовнішній шар</a:t>
            </a:r>
            <a:r>
              <a:rPr lang="uk-UA" i="1" dirty="0"/>
              <a:t> – зовнішній шар, який захищає вас від </a:t>
            </a:r>
            <a:r>
              <a:rPr lang="uk-UA" i="1" dirty="0" err="1"/>
              <a:t>погодніх</a:t>
            </a:r>
            <a:r>
              <a:rPr lang="uk-UA" i="1" dirty="0"/>
              <a:t> умов, надаючи захист від вітру та вологи.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III</a:t>
            </a:r>
            <a:r>
              <a:rPr lang="uk-UA" b="1" i="1" dirty="0"/>
              <a:t> покоління </a:t>
            </a:r>
            <a:r>
              <a:rPr lang="en-US" b="1" i="1" dirty="0"/>
              <a:t>ECWCS</a:t>
            </a:r>
            <a:r>
              <a:rPr lang="en-US" dirty="0"/>
              <a:t/>
            </a:r>
            <a:br>
              <a:rPr lang="en-US" dirty="0"/>
            </a:br>
            <a:r>
              <a:rPr lang="uk-UA" b="1" i="1" dirty="0"/>
              <a:t>1 рівень: базовий шар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925144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Легка білизна для холодної погоди: спідня сорочка та підштаники</a:t>
            </a:r>
            <a:endParaRPr lang="en-US" dirty="0"/>
          </a:p>
          <a:p>
            <a:endParaRPr lang="en-US" dirty="0"/>
          </a:p>
          <a:p>
            <a:r>
              <a:rPr lang="uk-UA" dirty="0"/>
              <a:t>Сорочка з довгими рукавами та довгі підштаники, зроблені з </a:t>
            </a:r>
            <a:r>
              <a:rPr lang="uk-UA" dirty="0" err="1"/>
              <a:t>поліестеру</a:t>
            </a:r>
            <a:r>
              <a:rPr lang="uk-UA" dirty="0"/>
              <a:t> «</a:t>
            </a:r>
            <a:r>
              <a:rPr lang="uk-UA" dirty="0" err="1"/>
              <a:t>сілквейт</a:t>
            </a:r>
            <a:r>
              <a:rPr lang="uk-UA" dirty="0"/>
              <a:t>», що вбирає вологу.</a:t>
            </a:r>
            <a:endParaRPr lang="en-US" dirty="0"/>
          </a:p>
          <a:p>
            <a:pPr>
              <a:buNone/>
            </a:pPr>
            <a:r>
              <a:rPr lang="uk-UA" dirty="0"/>
              <a:t> </a:t>
            </a:r>
            <a:endParaRPr lang="en-US" dirty="0"/>
          </a:p>
          <a:p>
            <a:r>
              <a:rPr lang="uk-UA" dirty="0"/>
              <a:t>Матеріал допомагає відтягувати вологу від шкіри до зовнішніх шарів</a:t>
            </a:r>
            <a:endParaRPr lang="en-US" dirty="0"/>
          </a:p>
        </p:txBody>
      </p:sp>
      <p:pic>
        <p:nvPicPr>
          <p:cNvPr id="5" name="Picture 7" descr="C:\Documents and Settings\peter.smith\Desktop\ClothingClass\WickingLayerSi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7963" y="1642532"/>
            <a:ext cx="2840037" cy="500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288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III</a:t>
            </a:r>
            <a:r>
              <a:rPr lang="uk-UA" b="1" i="1" dirty="0" smtClean="0"/>
              <a:t> покоління </a:t>
            </a:r>
            <a:r>
              <a:rPr lang="en-US" b="1" i="1" dirty="0" smtClean="0"/>
              <a:t>ECWCS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b="1" i="1" dirty="0" smtClean="0"/>
              <a:t>2 рівень: базовий шар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525780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Демісезонна </a:t>
            </a:r>
            <a:r>
              <a:rPr lang="uk-UA" dirty="0"/>
              <a:t>сорочка та підштаники для холодної погоди</a:t>
            </a:r>
            <a:endParaRPr lang="en-US" dirty="0"/>
          </a:p>
          <a:p>
            <a:r>
              <a:rPr lang="uk-UA" dirty="0"/>
              <a:t>Сорочка з довгими рукавами та довгі підштаники, зроблені з </a:t>
            </a:r>
            <a:r>
              <a:rPr lang="uk-UA" dirty="0" err="1"/>
              <a:t>флісового</a:t>
            </a:r>
            <a:r>
              <a:rPr lang="uk-UA" dirty="0"/>
              <a:t> фактурного матеріалу </a:t>
            </a:r>
            <a:r>
              <a:rPr lang="en-US" dirty="0"/>
              <a:t>“polyester grid fleece”</a:t>
            </a:r>
          </a:p>
          <a:p>
            <a:r>
              <a:rPr lang="uk-UA" dirty="0"/>
              <a:t>Фактурний </a:t>
            </a:r>
            <a:r>
              <a:rPr lang="uk-UA" dirty="0" err="1"/>
              <a:t>фліс</a:t>
            </a:r>
            <a:r>
              <a:rPr lang="uk-UA" dirty="0"/>
              <a:t> збільшує площу поверхні для переносу вологи від тіла під час руху</a:t>
            </a:r>
            <a:endParaRPr lang="en-US" dirty="0"/>
          </a:p>
          <a:p>
            <a:r>
              <a:rPr lang="uk-UA" dirty="0"/>
              <a:t>Можна одягати на шкіру або на 1рівень як </a:t>
            </a:r>
            <a:r>
              <a:rPr lang="uk-UA" dirty="0" err="1"/>
              <a:t>утеплюючий</a:t>
            </a:r>
            <a:r>
              <a:rPr lang="uk-UA" dirty="0"/>
              <a:t> шар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C:\Documents and Settings\peter.smith\Desktop\ClothingClass\InsultatingSi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7963" y="1600200"/>
            <a:ext cx="297815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 </a:t>
            </a:r>
            <a:r>
              <a:rPr lang="en-US" b="1" i="1" dirty="0" smtClean="0"/>
              <a:t>III</a:t>
            </a:r>
            <a:r>
              <a:rPr lang="uk-UA" b="1" i="1" dirty="0" smtClean="0"/>
              <a:t> покоління </a:t>
            </a:r>
            <a:r>
              <a:rPr lang="en-US" b="1" i="1" dirty="0" smtClean="0"/>
              <a:t>ECWCS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b="1" i="1" dirty="0" smtClean="0"/>
              <a:t>3 рівень: </a:t>
            </a:r>
            <a:r>
              <a:rPr lang="uk-UA" b="1" i="1" dirty="0" err="1" smtClean="0"/>
              <a:t>утеплюючий</a:t>
            </a:r>
            <a:r>
              <a:rPr lang="uk-UA" b="1" i="1" dirty="0" smtClean="0"/>
              <a:t> шар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916832"/>
            <a:ext cx="4690864" cy="468052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err="1"/>
              <a:t>Флісовий</a:t>
            </a:r>
            <a:r>
              <a:rPr lang="uk-UA" b="1" dirty="0"/>
              <a:t> светр є основним </a:t>
            </a:r>
            <a:r>
              <a:rPr lang="uk-UA" b="1" dirty="0" err="1"/>
              <a:t>утеплюючим</a:t>
            </a:r>
            <a:r>
              <a:rPr lang="uk-UA" b="1" dirty="0"/>
              <a:t> шаром для роботи у помірних та холодних кліматичних умовах.</a:t>
            </a:r>
            <a:endParaRPr lang="en-US" dirty="0"/>
          </a:p>
          <a:p>
            <a:r>
              <a:rPr lang="en-US" b="1" dirty="0"/>
              <a:t>Thermal Pro</a:t>
            </a:r>
            <a:r>
              <a:rPr lang="uk-UA" b="1" dirty="0"/>
              <a:t>, штучне хутряне утеплення допомагає збалансувати тепло та вагу і зменшити </a:t>
            </a:r>
            <a:r>
              <a:rPr lang="uk-UA" b="1" dirty="0" err="1"/>
              <a:t>об’</a:t>
            </a:r>
            <a:r>
              <a:rPr lang="uk-UA" b="1" dirty="0"/>
              <a:t> </a:t>
            </a:r>
            <a:r>
              <a:rPr lang="uk-UA" b="1" dirty="0" err="1"/>
              <a:t>єм</a:t>
            </a:r>
            <a:r>
              <a:rPr lang="uk-UA" b="1" dirty="0"/>
              <a:t> спакованого светра.</a:t>
            </a:r>
            <a:endParaRPr lang="en-US" dirty="0"/>
          </a:p>
          <a:p>
            <a:r>
              <a:rPr lang="uk-UA" b="1" dirty="0"/>
              <a:t>НЕ використовуйте як зовнішній шар одягу під час польових тренувань та операцій.</a:t>
            </a:r>
            <a:endParaRPr lang="en-US" dirty="0"/>
          </a:p>
        </p:txBody>
      </p:sp>
      <p:pic>
        <p:nvPicPr>
          <p:cNvPr id="4" name="Picture 27" descr="C:\Documents and Settings\peter.smith\Desktop\ClothingClass\FleeceSi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1560" y="1988840"/>
            <a:ext cx="2770188" cy="45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III</a:t>
            </a:r>
            <a:r>
              <a:rPr lang="uk-UA" b="1" i="1" dirty="0"/>
              <a:t> покоління </a:t>
            </a:r>
            <a:r>
              <a:rPr lang="en-US" b="1" i="1" dirty="0"/>
              <a:t>ECWCS</a:t>
            </a:r>
            <a:r>
              <a:rPr lang="en-US" dirty="0"/>
              <a:t/>
            </a:r>
            <a:br>
              <a:rPr lang="en-US" dirty="0"/>
            </a:br>
            <a:r>
              <a:rPr lang="uk-UA" b="1" i="1" dirty="0"/>
              <a:t>4 рівень: верхній одяг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600200"/>
            <a:ext cx="5482952" cy="4853136"/>
          </a:xfrm>
        </p:spPr>
        <p:txBody>
          <a:bodyPr>
            <a:normAutofit fontScale="92500"/>
          </a:bodyPr>
          <a:lstStyle/>
          <a:p>
            <a:r>
              <a:rPr lang="uk-UA" b="1" dirty="0"/>
              <a:t>Куртка для холодної вітряної погоди зроблена з легкої, вітрозахисного та водонепроникного матеріалу</a:t>
            </a:r>
            <a:endParaRPr lang="en-US" dirty="0"/>
          </a:p>
          <a:p>
            <a:r>
              <a:rPr lang="uk-UA" b="1" dirty="0"/>
              <a:t>Є мінімальним шаром зовнішнього одягу, покращує роботу вбираючих шарів у поєднанні з бронежилетом та/або польовою уніформою.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4" descr="C:\Documents and Settings\peter.smith\Desktop\ClothingClass\WindbreakerSi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8113" y="1820332"/>
            <a:ext cx="2806700" cy="45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III</a:t>
            </a:r>
            <a:r>
              <a:rPr lang="uk-UA" b="1" i="1" dirty="0"/>
              <a:t> покоління </a:t>
            </a:r>
            <a:r>
              <a:rPr lang="en-US" b="1" i="1" dirty="0"/>
              <a:t>ECWCS</a:t>
            </a:r>
            <a:r>
              <a:rPr lang="en-US" dirty="0"/>
              <a:t/>
            </a:r>
            <a:br>
              <a:rPr lang="en-US" dirty="0"/>
            </a:br>
            <a:r>
              <a:rPr lang="uk-UA" b="1" i="1" dirty="0"/>
              <a:t>5 рівень: верхній одяг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525780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М’яка куртка та штани для холодної погоди</a:t>
            </a:r>
            <a:endParaRPr lang="en-US" dirty="0"/>
          </a:p>
          <a:p>
            <a:r>
              <a:rPr lang="uk-UA" b="1" dirty="0"/>
              <a:t>Зроблені з </a:t>
            </a:r>
            <a:r>
              <a:rPr lang="uk-UA" b="1" dirty="0" err="1"/>
              <a:t>висоководонепроникного</a:t>
            </a:r>
            <a:r>
              <a:rPr lang="uk-UA" b="1" dirty="0"/>
              <a:t>, вітрозахисного матеріалу, який підвищує виведення вологи</a:t>
            </a:r>
            <a:endParaRPr lang="en-US" dirty="0"/>
          </a:p>
          <a:p>
            <a:r>
              <a:rPr lang="uk-UA" b="1" dirty="0"/>
              <a:t>Матеріал краще дихає, що покращує роботу утеплюючи шарів, зменшуючи насичення через акумуляцію вологи.</a:t>
            </a:r>
            <a:endParaRPr lang="en-US" dirty="0"/>
          </a:p>
          <a:p>
            <a:r>
              <a:rPr lang="uk-UA" b="1" dirty="0"/>
              <a:t>Зменшена вага, об’єм та шум, створюваний під час руху</a:t>
            </a:r>
            <a:endParaRPr lang="en-US" dirty="0"/>
          </a:p>
          <a:p>
            <a:r>
              <a:rPr lang="uk-UA" b="1" dirty="0"/>
              <a:t>Найкраще використовувати при </a:t>
            </a:r>
            <a:r>
              <a:rPr lang="uk-UA" b="1" dirty="0" err="1"/>
              <a:t>темперачтурі</a:t>
            </a:r>
            <a:r>
              <a:rPr lang="uk-UA" b="1" dirty="0"/>
              <a:t> нижче -10°С</a:t>
            </a:r>
            <a:endParaRPr lang="en-US" dirty="0"/>
          </a:p>
        </p:txBody>
      </p:sp>
      <p:pic>
        <p:nvPicPr>
          <p:cNvPr id="4" name="Picture 23" descr="C:\Documents and Settings\peter.smith\Desktop\ClothingClass\FullSevenLayerSi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7963" y="1484784"/>
            <a:ext cx="3048000" cy="527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ІІІ покоління </a:t>
            </a:r>
            <a:r>
              <a:rPr lang="en-US" b="1" i="1" dirty="0"/>
              <a:t>ECWCS</a:t>
            </a:r>
            <a:r>
              <a:rPr lang="en-US" dirty="0"/>
              <a:t/>
            </a:r>
            <a:br>
              <a:rPr lang="en-US" dirty="0"/>
            </a:br>
            <a:r>
              <a:rPr lang="uk-UA" b="1" i="1" dirty="0"/>
              <a:t>6 рівень: верхній одяг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600200"/>
            <a:ext cx="5338936" cy="4853136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/>
              <a:t>Куртка та штани для надзвичайно низьких температур</a:t>
            </a:r>
            <a:endParaRPr lang="en-US" dirty="0"/>
          </a:p>
          <a:p>
            <a:r>
              <a:rPr lang="uk-UA" b="1" dirty="0"/>
              <a:t>Водонепроникний шар для використання в умовах тривалого та/або сильного дощу та холодних вологих умов</a:t>
            </a:r>
            <a:endParaRPr lang="en-US" dirty="0"/>
          </a:p>
          <a:p>
            <a:r>
              <a:rPr lang="uk-UA" b="1" dirty="0"/>
              <a:t>Найкраще використовувати якщо температури вище -10°С і змінюються від морозу до відлиги</a:t>
            </a:r>
            <a:endParaRPr lang="en-US" dirty="0"/>
          </a:p>
        </p:txBody>
      </p:sp>
      <p:pic>
        <p:nvPicPr>
          <p:cNvPr id="4" name="Picture 25" descr="C:\Documents and Settings\peter.smith\Desktop\ClothingClass\RainGearSi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268760"/>
            <a:ext cx="323470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ІІІ покоління </a:t>
            </a:r>
            <a:r>
              <a:rPr lang="en-US" b="1" i="1" dirty="0"/>
              <a:t>ECWCS</a:t>
            </a:r>
            <a:r>
              <a:rPr lang="en-US" dirty="0"/>
              <a:t/>
            </a:r>
            <a:br>
              <a:rPr lang="en-US" dirty="0"/>
            </a:br>
            <a:r>
              <a:rPr lang="uk-UA" b="1" i="1" dirty="0"/>
              <a:t>7 рівень: верхній одяг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484784"/>
            <a:ext cx="5508104" cy="5373216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/>
              <a:t>Парка та штани для надзвичайно низьких температур</a:t>
            </a:r>
            <a:endParaRPr lang="en-US" dirty="0"/>
          </a:p>
          <a:p>
            <a:r>
              <a:rPr lang="uk-UA" b="1" dirty="0"/>
              <a:t>Забезпечує відмінне тепло за низької ваги та об’єму.</a:t>
            </a:r>
            <a:endParaRPr lang="en-US" dirty="0"/>
          </a:p>
          <a:p>
            <a:r>
              <a:rPr lang="uk-UA" b="1" dirty="0" err="1"/>
              <a:t>Висоководонепроникний</a:t>
            </a:r>
            <a:r>
              <a:rPr lang="uk-UA" b="1" dirty="0"/>
              <a:t> та вітрозахисний матеріал для захисту від вітру та помірного захисту від вологи</a:t>
            </a:r>
            <a:endParaRPr lang="en-US" dirty="0"/>
          </a:p>
          <a:p>
            <a:r>
              <a:rPr lang="uk-UA" b="1" dirty="0"/>
              <a:t>Повинна одягатися на бронежилет</a:t>
            </a:r>
            <a:endParaRPr lang="en-US" dirty="0"/>
          </a:p>
          <a:p>
            <a:r>
              <a:rPr lang="uk-UA" b="1" dirty="0"/>
              <a:t>Для клімату з надзвичайно низькими температурами; зовнішній шар захисту. Створений для статичних позицій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3" descr="C:\Documents and Settings\peter.smith\Desktop\ClothingClass\PoofySi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7813" y="1236133"/>
            <a:ext cx="3322723" cy="528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Змішування  шарів є припустимим і очікується, що кожен особисто буде регулювати свій одяг щоб досягнути комфортної прохолоди і уникнути </a:t>
            </a:r>
            <a:r>
              <a:rPr lang="uk-UA" dirty="0" err="1"/>
              <a:t>спітніння</a:t>
            </a:r>
            <a:r>
              <a:rPr lang="uk-UA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КЛЮЧОВА ДУМКА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Без належного тренування та спорядження перед операціями в умовах холодної погоди є імовірність ушкоджень через холодну погоду та потенційного провалу завдання.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/>
              <a:t>Інші предмети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dirty="0"/>
              <a:t>Балаклава і/або пов’язка на шию</a:t>
            </a:r>
            <a:endParaRPr lang="en-US" dirty="0"/>
          </a:p>
          <a:p>
            <a:pPr lvl="0"/>
            <a:r>
              <a:rPr lang="uk-UA" dirty="0"/>
              <a:t>Черевики для холодної мокрої погоди з </a:t>
            </a:r>
            <a:r>
              <a:rPr lang="uk-UA" dirty="0" err="1"/>
              <a:t>утеплюючими</a:t>
            </a:r>
            <a:r>
              <a:rPr lang="uk-UA" dirty="0"/>
              <a:t> вставками</a:t>
            </a:r>
            <a:endParaRPr lang="en-US" dirty="0"/>
          </a:p>
          <a:p>
            <a:pPr lvl="0"/>
            <a:r>
              <a:rPr lang="uk-UA" dirty="0"/>
              <a:t>Черевики </a:t>
            </a:r>
            <a:r>
              <a:rPr lang="en-US" dirty="0"/>
              <a:t>Vapor Barrier </a:t>
            </a:r>
            <a:r>
              <a:rPr lang="uk-UA" dirty="0"/>
              <a:t>для надзвичайно холодної погоди (нижче -28)</a:t>
            </a:r>
            <a:endParaRPr lang="en-US" dirty="0"/>
          </a:p>
          <a:p>
            <a:pPr lvl="0"/>
            <a:r>
              <a:rPr lang="uk-UA" dirty="0"/>
              <a:t>Захисні окуляри з подвійним склом</a:t>
            </a:r>
            <a:endParaRPr lang="en-US" dirty="0"/>
          </a:p>
          <a:p>
            <a:pPr lvl="0"/>
            <a:r>
              <a:rPr lang="uk-UA" dirty="0"/>
              <a:t>Сонцезахисні окуляри, з затвердженого списку (</a:t>
            </a:r>
            <a:r>
              <a:rPr lang="en-US" dirty="0"/>
              <a:t>APEL)</a:t>
            </a:r>
          </a:p>
          <a:p>
            <a:pPr lvl="0"/>
            <a:r>
              <a:rPr lang="uk-UA" dirty="0"/>
              <a:t>Шерстяні шкарпетки (можливо, знадобиться одягнути дві пари, проте будьте обережні, щоб не перешкоджати доступу крові)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Санітарна гігієна у полі</a:t>
            </a:r>
            <a:r>
              <a:rPr lang="en-US" dirty="0"/>
              <a:t/>
            </a:r>
            <a:br>
              <a:rPr lang="en-US" dirty="0"/>
            </a:br>
            <a:r>
              <a:rPr lang="uk-UA" b="1" dirty="0"/>
              <a:t>Особиста гігієна (проводиться у палатках)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lvl="0"/>
            <a:r>
              <a:rPr lang="uk-UA" dirty="0"/>
              <a:t>Місце для миття рук – гаряча вода з казанків для миття рук після використання туалету. Спиртові антисептики сушать шкіру та піддають її  впливу навколишньої температури (ризик УХП)</a:t>
            </a:r>
            <a:endParaRPr lang="en-US" dirty="0"/>
          </a:p>
          <a:p>
            <a:pPr lvl="0"/>
            <a:r>
              <a:rPr lang="uk-UA" dirty="0"/>
              <a:t>Митися можна з гарячою водою і рушничком. Обличчя, пахви, ступні і пах. Не слід використовувати вологі салфетки для дітей.</a:t>
            </a:r>
            <a:endParaRPr lang="en-US" dirty="0"/>
          </a:p>
          <a:p>
            <a:r>
              <a:rPr lang="uk-UA" dirty="0"/>
              <a:t>Щоденно слід чистити зуби, не полоскати.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Гігієна у полі</a:t>
            </a:r>
            <a:r>
              <a:rPr lang="en-US" dirty="0"/>
              <a:t/>
            </a:r>
            <a:br>
              <a:rPr lang="en-US" dirty="0"/>
            </a:br>
            <a:r>
              <a:rPr lang="uk-UA" b="1" dirty="0"/>
              <a:t>Особиста гігієна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Щоденно міняйте шкарпетки. Шкарпетки можна прати у ящику з боєприпасів і сушити на шнурках  у палатці.</a:t>
            </a:r>
            <a:endParaRPr lang="en-US" dirty="0"/>
          </a:p>
          <a:p>
            <a:pPr lvl="0"/>
            <a:r>
              <a:rPr lang="uk-UA" dirty="0"/>
              <a:t>Вбираючі шари слід змінювати щоденно. Витріть та повісьте сушитися у палатці.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Гігієна у полі</a:t>
            </a:r>
            <a:r>
              <a:rPr lang="en-US" dirty="0"/>
              <a:t/>
            </a:r>
            <a:br>
              <a:rPr lang="en-US" dirty="0"/>
            </a:br>
            <a:r>
              <a:rPr lang="uk-UA" b="1" dirty="0"/>
              <a:t>Туалет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uk-UA" dirty="0"/>
              <a:t>Повинен знаходитися у підвітряній стороні, далеко від місця зберігання їжі та збору снігу. Зробіть захист від вітру з плащ-палаток.</a:t>
            </a:r>
            <a:endParaRPr lang="en-US" dirty="0"/>
          </a:p>
          <a:p>
            <a:pPr lvl="0"/>
            <a:r>
              <a:rPr lang="uk-UA" dirty="0"/>
              <a:t>Картонні ящики з подвійними пакетами для твердого сміття. Відправляйте сміття назад після привезення додаткових запасів. По можливості закопуйте, спалювання як останній варіант.</a:t>
            </a:r>
            <a:endParaRPr lang="en-US" dirty="0"/>
          </a:p>
          <a:p>
            <a:r>
              <a:rPr lang="uk-UA" dirty="0"/>
              <a:t>Центральне місце для справляння малої нужди – НЕ БІЛЯ ПАЛАТОК, на відстані 30 м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Гігієна у полі</a:t>
            </a:r>
            <a:r>
              <a:rPr lang="en-US" dirty="0"/>
              <a:t/>
            </a:r>
            <a:br>
              <a:rPr lang="en-US" dirty="0"/>
            </a:br>
            <a:r>
              <a:rPr lang="uk-UA" b="1" dirty="0"/>
              <a:t>Забезпечення водою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257800"/>
          </a:xfrm>
        </p:spPr>
        <p:txBody>
          <a:bodyPr/>
          <a:lstStyle/>
          <a:p>
            <a:pPr lvl="0"/>
            <a:r>
              <a:rPr lang="uk-UA" dirty="0"/>
              <a:t>Дістати воду з джерел та озер легше, ніж топити сніг та лід, проте її все-одно слід очищати перед вживанням.</a:t>
            </a:r>
            <a:endParaRPr lang="en-US" dirty="0"/>
          </a:p>
          <a:p>
            <a:pPr lvl="1"/>
            <a:r>
              <a:rPr lang="uk-UA" dirty="0"/>
              <a:t>Кип’ятіння</a:t>
            </a:r>
            <a:endParaRPr lang="en-US" dirty="0"/>
          </a:p>
          <a:p>
            <a:pPr lvl="1"/>
            <a:r>
              <a:rPr lang="uk-UA" dirty="0"/>
              <a:t>Хлорування</a:t>
            </a:r>
            <a:endParaRPr lang="en-US" dirty="0"/>
          </a:p>
          <a:p>
            <a:pPr lvl="1"/>
            <a:r>
              <a:rPr lang="uk-UA" dirty="0"/>
              <a:t>Йодні таблетки</a:t>
            </a:r>
            <a:endParaRPr lang="en-US" dirty="0"/>
          </a:p>
          <a:p>
            <a:pPr lvl="1"/>
            <a:r>
              <a:rPr lang="uk-UA" dirty="0"/>
              <a:t>Механічні ОЧИСНИКИ води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Гігієна у полі</a:t>
            </a:r>
            <a:r>
              <a:rPr lang="en-US" dirty="0"/>
              <a:t/>
            </a:r>
            <a:br>
              <a:rPr lang="en-US" dirty="0"/>
            </a:br>
            <a:r>
              <a:rPr lang="uk-UA" b="1" dirty="0"/>
              <a:t>Забезпечення водою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Топлення снігу</a:t>
            </a:r>
            <a:endParaRPr lang="en-US" dirty="0"/>
          </a:p>
          <a:p>
            <a:pPr lvl="1"/>
            <a:r>
              <a:rPr lang="uk-UA" sz="3200" dirty="0"/>
              <a:t>Визначене чисте місце для збору снігу</a:t>
            </a:r>
            <a:endParaRPr lang="en-US" sz="3200" dirty="0"/>
          </a:p>
          <a:p>
            <a:pPr lvl="1"/>
            <a:r>
              <a:rPr lang="uk-UA" sz="3200" dirty="0"/>
              <a:t>Переносьте у чистих сміттєвих мішках</a:t>
            </a:r>
            <a:endParaRPr lang="en-US" sz="3200" dirty="0"/>
          </a:p>
          <a:p>
            <a:pPr lvl="1"/>
            <a:r>
              <a:rPr lang="uk-UA" sz="3200" dirty="0"/>
              <a:t>Потребує часу та енергії</a:t>
            </a:r>
            <a:endParaRPr lang="en-US" sz="3200" dirty="0"/>
          </a:p>
          <a:p>
            <a:pPr lvl="1"/>
            <a:r>
              <a:rPr lang="uk-UA" sz="3200" dirty="0"/>
              <a:t>Відфільтруйте сторонні частинки, що плавають у воді</a:t>
            </a:r>
            <a:endParaRPr lang="en-US" sz="3200" dirty="0"/>
          </a:p>
          <a:p>
            <a:pPr lvl="1"/>
            <a:r>
              <a:rPr lang="uk-UA" sz="3200" dirty="0"/>
              <a:t>Прокип’ятіть перед використанням</a:t>
            </a:r>
            <a:endParaRPr lang="en-US" sz="3200" dirty="0"/>
          </a:p>
          <a:p>
            <a:r>
              <a:rPr lang="uk-UA" dirty="0"/>
              <a:t>Дезінфікуйте хлоруванням, якщо це можливо, і переконайтеся, щоб у воді, яку ви зберігаєте, був залишковий хлор</a:t>
            </a:r>
            <a:r>
              <a:rPr lang="uk-UA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Гігієна у полі</a:t>
            </a:r>
            <a:r>
              <a:rPr lang="en-US" dirty="0"/>
              <a:t/>
            </a:r>
            <a:br>
              <a:rPr lang="en-US" dirty="0"/>
            </a:br>
            <a:r>
              <a:rPr lang="uk-UA" b="1" dirty="0"/>
              <a:t>Їжа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dirty="0"/>
              <a:t>Зберігайте їжу на відстані від пунктів зберігання паливно-мастильних матеріалів та туалетів.</a:t>
            </a:r>
            <a:endParaRPr lang="en-US" dirty="0"/>
          </a:p>
          <a:p>
            <a:pPr lvl="0"/>
            <a:r>
              <a:rPr lang="uk-UA" dirty="0"/>
              <a:t>Дезінфікуйте усі кухонні набори перед використанням.</a:t>
            </a:r>
            <a:endParaRPr lang="en-US" dirty="0"/>
          </a:p>
          <a:p>
            <a:pPr lvl="0"/>
            <a:r>
              <a:rPr lang="uk-UA" dirty="0"/>
              <a:t>При вживанні продовольчих продуктів у польових умовах важливо не забруднити свою їжу своїми брудними руками</a:t>
            </a:r>
            <a:endParaRPr lang="en-US" dirty="0"/>
          </a:p>
          <a:p>
            <a:pPr lvl="1"/>
            <a:r>
              <a:rPr lang="uk-UA" dirty="0"/>
              <a:t>Цього можна досягти використовуючи вологі салфетки з </a:t>
            </a:r>
            <a:r>
              <a:rPr lang="uk-UA" dirty="0" err="1"/>
              <a:t>сухпайків</a:t>
            </a:r>
            <a:r>
              <a:rPr lang="uk-UA" dirty="0"/>
              <a:t>. Зігрійте салфетку у кишені або під шаром одягу впродовж кількох хвилин перед використанням.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Гігієна у полі</a:t>
            </a:r>
            <a:r>
              <a:rPr lang="en-US" dirty="0"/>
              <a:t/>
            </a:r>
            <a:br>
              <a:rPr lang="en-US" dirty="0"/>
            </a:br>
            <a:r>
              <a:rPr lang="uk-UA" b="1" dirty="0"/>
              <a:t>Прибирання відходів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853136"/>
          </a:xfrm>
        </p:spPr>
        <p:txBody>
          <a:bodyPr/>
          <a:lstStyle/>
          <a:p>
            <a:pPr lvl="0"/>
            <a:r>
              <a:rPr lang="uk-UA" dirty="0"/>
              <a:t>Збирайте сміття, щоб відправити його назад після привезення додаткових запасів</a:t>
            </a:r>
            <a:endParaRPr lang="en-US" dirty="0"/>
          </a:p>
          <a:p>
            <a:pPr lvl="0"/>
            <a:r>
              <a:rPr lang="uk-UA" dirty="0"/>
              <a:t>Тимчасові місця збереження повинні бути далеко від місць проживання та збирання снігу</a:t>
            </a:r>
            <a:endParaRPr lang="en-US" dirty="0"/>
          </a:p>
          <a:p>
            <a:pPr lvl="0"/>
            <a:r>
              <a:rPr lang="uk-UA" dirty="0"/>
              <a:t>Стежте, щоб у смітті не рилися тварини</a:t>
            </a:r>
            <a:endParaRPr lang="en-US" dirty="0"/>
          </a:p>
          <a:p>
            <a:pPr lvl="0"/>
            <a:r>
              <a:rPr lang="uk-UA" dirty="0"/>
              <a:t>Спалити у крайньому випадку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Що таке снігова сліпота?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lvl="0"/>
            <a:r>
              <a:rPr lang="uk-UA" b="1" dirty="0"/>
              <a:t>Сонячний опік очей (рогівок)</a:t>
            </a:r>
            <a:endParaRPr lang="en-US" dirty="0"/>
          </a:p>
          <a:p>
            <a:pPr lvl="0"/>
            <a:r>
              <a:rPr lang="uk-UA" b="1" dirty="0"/>
              <a:t>Ознаки і симптоми:</a:t>
            </a:r>
            <a:endParaRPr lang="en-US" dirty="0"/>
          </a:p>
          <a:p>
            <a:pPr lvl="1"/>
            <a:r>
              <a:rPr lang="uk-UA" b="1" dirty="0"/>
              <a:t>відчуття, наче в очі потрапив пісок</a:t>
            </a:r>
            <a:endParaRPr lang="en-US" dirty="0"/>
          </a:p>
          <a:p>
            <a:pPr lvl="1"/>
            <a:r>
              <a:rPr lang="uk-UA" b="1" dirty="0"/>
              <a:t>гострий біль</a:t>
            </a:r>
            <a:endParaRPr lang="en-US" dirty="0"/>
          </a:p>
          <a:p>
            <a:pPr lvl="1"/>
            <a:r>
              <a:rPr lang="uk-UA" b="1" dirty="0"/>
              <a:t>почервонілі або червоні очі</a:t>
            </a:r>
            <a:endParaRPr lang="en-US" dirty="0"/>
          </a:p>
          <a:p>
            <a:pPr lvl="1"/>
            <a:r>
              <a:rPr lang="uk-UA" b="1" dirty="0"/>
              <a:t>підвищена чутливість до світла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nowblindnes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Запобігання та лікування снігової сліпоти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b="1" dirty="0"/>
              <a:t>Лікування</a:t>
            </a:r>
            <a:endParaRPr lang="en-US" dirty="0"/>
          </a:p>
          <a:p>
            <a:pPr lvl="1"/>
            <a:r>
              <a:rPr lang="uk-UA" b="1" dirty="0"/>
              <a:t>Вільно перев’яжіть очі стерильною марлею. Змочіть марлю холодною водою, щоб знизити біль.</a:t>
            </a:r>
            <a:endParaRPr lang="en-US" dirty="0"/>
          </a:p>
          <a:p>
            <a:pPr lvl="1"/>
            <a:r>
              <a:rPr lang="uk-UA" b="1" dirty="0"/>
              <a:t>Не допускайте контакту зі світлом.</a:t>
            </a:r>
            <a:endParaRPr lang="en-US" dirty="0"/>
          </a:p>
          <a:p>
            <a:pPr lvl="1"/>
            <a:r>
              <a:rPr lang="uk-UA" b="1" dirty="0"/>
              <a:t>Допомагайте людині у наступні 24-48год, оскільки вона, по суті, сліпа.</a:t>
            </a:r>
            <a:endParaRPr lang="en-US" dirty="0"/>
          </a:p>
          <a:p>
            <a:pPr lvl="1"/>
            <a:r>
              <a:rPr lang="uk-UA" b="1" dirty="0"/>
              <a:t>Введіть знеболюючі, які доступні без рецепта.</a:t>
            </a:r>
            <a:endParaRPr lang="en-US" dirty="0"/>
          </a:p>
          <a:p>
            <a:r>
              <a:rPr lang="uk-UA" b="1" dirty="0"/>
              <a:t>Запобігання: Одягайте сонцезахисні окуляри або затемнені захисні окуляри, які захищають від ультрафіолетового випромінювання.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900" b="1" dirty="0"/>
              <a:t>Основи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dirty="0"/>
              <a:t>За умови належного тренування та спорядження, підрозділи можуть успішно діяти впродовж тривалих періодів часу в умовах, коли температура навколишнього середовища опускається нижче -40° </a:t>
            </a:r>
            <a:r>
              <a:rPr lang="en-US" dirty="0"/>
              <a:t>C</a:t>
            </a:r>
            <a:r>
              <a:rPr lang="uk-UA" dirty="0"/>
              <a:t>.</a:t>
            </a:r>
            <a:endParaRPr lang="en-US" dirty="0"/>
          </a:p>
          <a:p>
            <a:pPr lvl="0"/>
            <a:r>
              <a:rPr lang="uk-UA" dirty="0"/>
              <a:t>Перехідні температури можуть спричиняти вищий ризик, оскільки Солдати можуть не врахувати ризик під час підготовки (-7–10°С).</a:t>
            </a:r>
            <a:endParaRPr lang="en-US" dirty="0"/>
          </a:p>
          <a:p>
            <a:pPr lvl="0"/>
            <a:r>
              <a:rPr lang="uk-UA" dirty="0"/>
              <a:t>Поганий стан спорядження або невідповідне спорядження можуть збільшити кількість УХП (ушкоджень через холодну погоду).</a:t>
            </a:r>
            <a:endParaRPr lang="en-US" dirty="0"/>
          </a:p>
          <a:p>
            <a:pPr lvl="0"/>
            <a:r>
              <a:rPr lang="uk-UA" dirty="0"/>
              <a:t>Належне тренування на всіх рівнях є необхідним для зменшення УХП.</a:t>
            </a:r>
            <a:endParaRPr lang="en-US" dirty="0"/>
          </a:p>
          <a:p>
            <a:r>
              <a:rPr lang="uk-UA" dirty="0"/>
              <a:t>Оцінка ступеня ризику та заходи контролю ризику можуть знизити потенційний ризик УХП до мінімального.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Імпровізовані окуляри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Содержимое 3" descr="imroglasses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312368" cy="4968552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glasses3"/>
          <p:cNvPicPr/>
          <p:nvPr/>
        </p:nvPicPr>
        <p:blipFill>
          <a:blip r:embed="rId3" cstate="email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4572000" cy="3030718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Що таке отруєння чадним газом?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uk-UA" b="1" dirty="0"/>
              <a:t>Газ без запаху та кольору, замінює кисень у </a:t>
            </a:r>
            <a:r>
              <a:rPr lang="uk-UA" b="1" dirty="0" err="1"/>
              <a:t>кровотоці</a:t>
            </a:r>
            <a:r>
              <a:rPr lang="uk-UA" b="1" dirty="0"/>
              <a:t> та вбиває вас.</a:t>
            </a:r>
            <a:endParaRPr lang="en-US" dirty="0"/>
          </a:p>
          <a:p>
            <a:pPr lvl="0"/>
            <a:r>
              <a:rPr lang="uk-UA" b="1" dirty="0"/>
              <a:t>Викликається пічками/обігрівачами з поганою вентиляцією.</a:t>
            </a:r>
            <a:endParaRPr lang="en-US" dirty="0"/>
          </a:p>
          <a:p>
            <a:pPr lvl="0"/>
            <a:r>
              <a:rPr lang="uk-UA" b="1" dirty="0"/>
              <a:t>Ранні ознаки та симптоми:</a:t>
            </a:r>
            <a:endParaRPr lang="en-US" dirty="0"/>
          </a:p>
          <a:p>
            <a:pPr lvl="1"/>
            <a:r>
              <a:rPr lang="uk-UA" b="1" dirty="0"/>
              <a:t>Головний біль, розгубленість, втома, занадто часте позіхання</a:t>
            </a:r>
            <a:endParaRPr lang="en-US" dirty="0"/>
          </a:p>
          <a:p>
            <a:pPr lvl="0"/>
            <a:r>
              <a:rPr lang="uk-UA" b="1" dirty="0"/>
              <a:t>Важкі випадки:</a:t>
            </a:r>
            <a:endParaRPr lang="en-US" dirty="0"/>
          </a:p>
          <a:p>
            <a:pPr lvl="1"/>
            <a:r>
              <a:rPr lang="uk-UA" b="1" dirty="0"/>
              <a:t>Вишнево-червоні губи, непритомність, зупинка серця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Запобігання та лікування отруєння СО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257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b="1" dirty="0"/>
              <a:t>Лікування</a:t>
            </a:r>
            <a:endParaRPr lang="en-US" dirty="0"/>
          </a:p>
          <a:p>
            <a:pPr lvl="1"/>
            <a:r>
              <a:rPr lang="uk-UA" b="1" dirty="0"/>
              <a:t>Перемістіть постраждалого на свіже повітря АБО заберіть джерело СО та провітріть приміщення.</a:t>
            </a:r>
            <a:endParaRPr lang="en-US" dirty="0"/>
          </a:p>
          <a:p>
            <a:pPr lvl="1"/>
            <a:r>
              <a:rPr lang="uk-UA" b="1" dirty="0"/>
              <a:t>Введіть кисень.</a:t>
            </a:r>
            <a:endParaRPr lang="en-US" dirty="0"/>
          </a:p>
          <a:p>
            <a:pPr lvl="1"/>
            <a:r>
              <a:rPr lang="uk-UA" b="1" dirty="0"/>
              <a:t>Почніть штучне дихання/серцево-легеневу реанімацію, якщо зупинилося дихання та/або серце.</a:t>
            </a:r>
            <a:endParaRPr lang="en-US" dirty="0"/>
          </a:p>
          <a:p>
            <a:pPr lvl="1"/>
            <a:r>
              <a:rPr lang="uk-UA" b="1" dirty="0"/>
              <a:t>Евакуюйте для надання остаточної медичної допомоги.</a:t>
            </a:r>
            <a:endParaRPr lang="en-US" dirty="0"/>
          </a:p>
          <a:p>
            <a:pPr lvl="0"/>
            <a:r>
              <a:rPr lang="uk-UA" b="1" dirty="0"/>
              <a:t>Запобігання:</a:t>
            </a:r>
            <a:endParaRPr lang="en-US" dirty="0"/>
          </a:p>
          <a:p>
            <a:pPr lvl="1"/>
            <a:r>
              <a:rPr lang="uk-UA" b="1" dirty="0"/>
              <a:t>Використовуйте лише обігрівачі, схвалені армією.</a:t>
            </a:r>
            <a:endParaRPr lang="en-US" dirty="0"/>
          </a:p>
          <a:p>
            <a:pPr lvl="1"/>
            <a:r>
              <a:rPr lang="uk-UA" b="1" dirty="0"/>
              <a:t>Провітрюйте приміщення при використанні обігрівача/пічки.</a:t>
            </a:r>
            <a:endParaRPr lang="en-US" dirty="0"/>
          </a:p>
          <a:p>
            <a:pPr lvl="1"/>
            <a:r>
              <a:rPr lang="uk-UA" b="1" dirty="0"/>
              <a:t>Ліцензовані оператори</a:t>
            </a:r>
            <a:endParaRPr lang="en-US" dirty="0"/>
          </a:p>
          <a:p>
            <a:pPr lvl="1"/>
            <a:r>
              <a:rPr lang="uk-UA" b="1" dirty="0"/>
              <a:t>Закрийте обігрівач, якщо підозріваєте проблему.</a:t>
            </a:r>
            <a:endParaRPr lang="en-US" dirty="0"/>
          </a:p>
          <a:p>
            <a:r>
              <a:rPr lang="uk-UA" b="1" dirty="0"/>
              <a:t>НЕ спіть у заведеній машині.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Що таке лямблія?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148064" cy="4709120"/>
          </a:xfrm>
        </p:spPr>
        <p:txBody>
          <a:bodyPr/>
          <a:lstStyle/>
          <a:p>
            <a:pPr lvl="0"/>
            <a:r>
              <a:rPr lang="uk-UA" b="1" dirty="0" smtClean="0"/>
              <a:t>Паразит, що передається через воду</a:t>
            </a:r>
            <a:endParaRPr lang="en-US" dirty="0"/>
          </a:p>
          <a:p>
            <a:pPr lvl="0"/>
            <a:r>
              <a:rPr lang="uk-UA" b="1" dirty="0"/>
              <a:t>Ознаки та симптоми</a:t>
            </a:r>
            <a:endParaRPr lang="en-US" dirty="0"/>
          </a:p>
          <a:p>
            <a:pPr lvl="1"/>
            <a:r>
              <a:rPr lang="uk-UA" b="1" dirty="0"/>
              <a:t>Сильна діарея</a:t>
            </a:r>
            <a:endParaRPr lang="en-US" dirty="0"/>
          </a:p>
          <a:p>
            <a:pPr lvl="1"/>
            <a:r>
              <a:rPr lang="uk-UA" b="1" dirty="0"/>
              <a:t>Нудота</a:t>
            </a:r>
            <a:endParaRPr lang="en-US" dirty="0"/>
          </a:p>
          <a:p>
            <a:pPr lvl="1"/>
            <a:r>
              <a:rPr lang="uk-UA" b="1" dirty="0"/>
              <a:t>Слабкість</a:t>
            </a:r>
            <a:endParaRPr lang="en-US" dirty="0"/>
          </a:p>
          <a:p>
            <a:r>
              <a:rPr lang="uk-UA" b="1" dirty="0"/>
              <a:t>Втрата апетиту</a:t>
            </a:r>
            <a:endParaRPr lang="en-US" dirty="0"/>
          </a:p>
        </p:txBody>
      </p:sp>
      <p:pic>
        <p:nvPicPr>
          <p:cNvPr id="4" name="Picture 3" descr="imgname-giardia_lamblia_genome_sequenced-50226711-giard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857" y="2133600"/>
            <a:ext cx="435714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Лікування та запобігання лямбліозу?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pPr lvl="0"/>
            <a:r>
              <a:rPr lang="uk-UA" b="1" dirty="0"/>
              <a:t>Лікування: Якщо ви підозріваєте лямбліоз, зверніться до медперсоналу</a:t>
            </a:r>
            <a:endParaRPr lang="en-US" dirty="0"/>
          </a:p>
          <a:p>
            <a:pPr lvl="0"/>
            <a:r>
              <a:rPr lang="uk-UA" b="1" dirty="0"/>
              <a:t>Запобігання:</a:t>
            </a:r>
            <a:endParaRPr lang="en-US" dirty="0"/>
          </a:p>
          <a:p>
            <a:pPr lvl="1"/>
            <a:r>
              <a:rPr lang="uk-UA" sz="3200" b="1" dirty="0"/>
              <a:t>Використовуйте </a:t>
            </a:r>
            <a:r>
              <a:rPr lang="uk-UA" sz="3200" b="1" dirty="0" smtClean="0"/>
              <a:t>якийсь спосіб </a:t>
            </a:r>
            <a:r>
              <a:rPr lang="uk-UA" sz="3200" b="1" dirty="0"/>
              <a:t>обробки для всіх сумнівних джерел води</a:t>
            </a:r>
            <a:endParaRPr lang="en-US" sz="3200" dirty="0"/>
          </a:p>
          <a:p>
            <a:pPr lvl="1"/>
            <a:r>
              <a:rPr lang="uk-UA" sz="3200" b="1" dirty="0"/>
              <a:t>Доведіть воду до кипіння АБО</a:t>
            </a:r>
            <a:endParaRPr lang="en-US" sz="3200" dirty="0"/>
          </a:p>
          <a:p>
            <a:pPr lvl="1"/>
            <a:r>
              <a:rPr lang="uk-UA" sz="3200" b="1" dirty="0"/>
              <a:t>Використайте пристрій для очистки води.</a:t>
            </a:r>
            <a:endParaRPr lang="en-US" sz="3200" dirty="0"/>
          </a:p>
          <a:p>
            <a:r>
              <a:rPr lang="uk-UA" b="1" dirty="0"/>
              <a:t>Перегляньте розділ </a:t>
            </a:r>
            <a:r>
              <a:rPr lang="en-US" b="1" dirty="0"/>
              <a:t>FM 21-10 </a:t>
            </a:r>
            <a:r>
              <a:rPr lang="uk-UA" b="1" dirty="0"/>
              <a:t>про методи очистки води у більших масштабах.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Визначайте, лікуйте та запобігайте запору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445224"/>
          </a:xfrm>
        </p:spPr>
        <p:txBody>
          <a:bodyPr/>
          <a:lstStyle/>
          <a:p>
            <a:pPr lvl="0"/>
            <a:r>
              <a:rPr lang="uk-UA" b="1" dirty="0"/>
              <a:t>Нечасте та/або ускладнене випорожнення.</a:t>
            </a:r>
            <a:endParaRPr lang="en-US" dirty="0"/>
          </a:p>
          <a:p>
            <a:pPr lvl="0"/>
            <a:r>
              <a:rPr lang="uk-UA" b="1" dirty="0"/>
              <a:t>Лікування: проносні засоби, видалення ручним способом, хірургічне </a:t>
            </a:r>
            <a:r>
              <a:rPr lang="uk-UA" b="1" dirty="0" smtClean="0"/>
              <a:t>втручання</a:t>
            </a:r>
          </a:p>
          <a:p>
            <a:pPr lvl="0"/>
            <a:endParaRPr lang="uk-UA" dirty="0" smtClean="0"/>
          </a:p>
          <a:p>
            <a:pPr lvl="0"/>
            <a:endParaRPr lang="en-US" dirty="0"/>
          </a:p>
          <a:p>
            <a:pPr lvl="0"/>
            <a:r>
              <a:rPr lang="uk-UA" b="1" dirty="0"/>
              <a:t>Запобігання:</a:t>
            </a:r>
            <a:endParaRPr lang="en-US" dirty="0"/>
          </a:p>
          <a:p>
            <a:pPr lvl="1"/>
            <a:r>
              <a:rPr lang="uk-UA" sz="3200" b="1" dirty="0"/>
              <a:t>Випорожнюйтеся при потребі.</a:t>
            </a:r>
            <a:endParaRPr lang="en-US" sz="3200" dirty="0"/>
          </a:p>
          <a:p>
            <a:pPr lvl="1"/>
            <a:r>
              <a:rPr lang="uk-UA" sz="3200" b="1" dirty="0"/>
              <a:t>Пийте воду та правильно харчуйтеся.</a:t>
            </a:r>
            <a:r>
              <a:rPr lang="uk-UA" sz="3200" dirty="0"/>
              <a:t> </a:t>
            </a:r>
            <a:endParaRPr lang="en-US" sz="3200" dirty="0"/>
          </a:p>
          <a:p>
            <a:pPr lvl="1"/>
            <a:r>
              <a:rPr lang="uk-UA" sz="3200" b="1" dirty="0"/>
              <a:t>Організуйте Солдатам закритий туалет.</a:t>
            </a:r>
            <a:endParaRPr lang="en-US" sz="3200" dirty="0"/>
          </a:p>
        </p:txBody>
      </p:sp>
      <p:pic>
        <p:nvPicPr>
          <p:cNvPr id="4" name="Рисунок 3" descr="Constipation-8310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0968"/>
            <a:ext cx="277180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uk-UA" sz="3600" b="1" i="1" dirty="0"/>
              <a:t>РИЗИК ОБМОРОЖЕННЯ</a:t>
            </a:r>
            <a:endParaRPr lang="en-US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340768"/>
          <a:ext cx="8280924" cy="2620506"/>
        </p:xfrm>
        <a:graphic>
          <a:graphicData uri="http://schemas.openxmlformats.org/drawingml/2006/table">
            <a:tbl>
              <a:tblPr/>
              <a:tblGrid>
                <a:gridCol w="2106754"/>
                <a:gridCol w="728306"/>
                <a:gridCol w="728306"/>
                <a:gridCol w="728306"/>
                <a:gridCol w="728306"/>
                <a:gridCol w="414924"/>
                <a:gridCol w="414924"/>
                <a:gridCol w="414924"/>
                <a:gridCol w="414924"/>
                <a:gridCol w="414924"/>
                <a:gridCol w="414924"/>
                <a:gridCol w="385701"/>
                <a:gridCol w="385701"/>
              </a:tblGrid>
              <a:tr h="272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ШВИДКІСТЬ </a:t>
                      </a:r>
                      <a:br>
                        <a:rPr lang="uk-UA" sz="9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uk-UA" sz="9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ВІТРУ</a:t>
                      </a:r>
                      <a:endParaRPr lang="en-US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-12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-18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uk-UA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uk-UA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uk-UA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uk-UA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uk-UA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</a:t>
                      </a:r>
                      <a:r>
                        <a:rPr lang="uk-UA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</a:t>
                      </a:r>
                      <a:r>
                        <a:rPr lang="uk-UA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-40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r>
                        <a:rPr lang="uk-UA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&gt;2</a:t>
                      </a:r>
                      <a:r>
                        <a:rPr lang="uk-UA" sz="9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en-US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&gt;2</a:t>
                      </a: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&gt;2</a:t>
                      </a: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&gt;2</a:t>
                      </a: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4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&gt;2</a:t>
                      </a: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&gt;2</a:t>
                      </a: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&gt;2</a:t>
                      </a: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4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&gt;2</a:t>
                      </a: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&gt;2</a:t>
                      </a: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4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&gt;2</a:t>
                      </a: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&gt;2</a:t>
                      </a: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4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&gt;2</a:t>
                      </a: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en-US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4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&gt;2</a:t>
                      </a: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4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&gt;2</a:t>
                      </a: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4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&gt;2</a:t>
                      </a: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4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&gt;2</a:t>
                      </a: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</a:t>
                      </a:r>
                      <a:endParaRPr lang="en-US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4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&gt;2</a:t>
                      </a: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939" marR="56939" marT="28469" marB="284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764704"/>
            <a:ext cx="8064896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/>
              <a:t>Температура повітря</a:t>
            </a:r>
          </a:p>
          <a:p>
            <a:pPr algn="ctr">
              <a:buNone/>
            </a:pPr>
            <a:endParaRPr lang="uk-UA" sz="2400" dirty="0"/>
          </a:p>
          <a:p>
            <a:pPr algn="ctr">
              <a:buNone/>
            </a:pPr>
            <a:endParaRPr lang="uk-UA" sz="2400" dirty="0" smtClean="0"/>
          </a:p>
          <a:p>
            <a:pPr algn="ctr">
              <a:buNone/>
            </a:pPr>
            <a:endParaRPr lang="uk-UA" sz="2400" dirty="0"/>
          </a:p>
          <a:p>
            <a:pPr algn="ctr">
              <a:buNone/>
            </a:pPr>
            <a:endParaRPr lang="uk-UA" sz="2400" dirty="0" smtClean="0"/>
          </a:p>
          <a:p>
            <a:pPr algn="ctr">
              <a:buNone/>
            </a:pPr>
            <a:endParaRPr lang="uk-UA" sz="2400" dirty="0"/>
          </a:p>
          <a:p>
            <a:pPr algn="ctr">
              <a:buNone/>
            </a:pPr>
            <a:endParaRPr lang="uk-UA" sz="2400" dirty="0" smtClean="0"/>
          </a:p>
          <a:p>
            <a:pPr>
              <a:buNone/>
            </a:pPr>
            <a:endParaRPr lang="uk-UA" sz="1800" dirty="0"/>
          </a:p>
          <a:p>
            <a:r>
              <a:rPr lang="uk-UA" sz="1800" b="1" i="1" dirty="0"/>
              <a:t>ЗЕЛЕНИЙ – НИЗЬКА ЗАГРОЗА (обмороження виникає при </a:t>
            </a:r>
            <a:r>
              <a:rPr lang="en-US" sz="1800" b="1" i="1" dirty="0"/>
              <a:t>&gt;2</a:t>
            </a:r>
            <a:r>
              <a:rPr lang="uk-UA" sz="1800" b="1" i="1" dirty="0" err="1"/>
              <a:t>год</a:t>
            </a:r>
            <a:r>
              <a:rPr lang="uk-UA" sz="1800" b="1" i="1" dirty="0"/>
              <a:t> на сухій незахищеній шкірі)</a:t>
            </a:r>
            <a:endParaRPr lang="en-US" sz="1800" dirty="0"/>
          </a:p>
          <a:p>
            <a:r>
              <a:rPr lang="uk-UA" sz="1800" b="1" i="1" dirty="0"/>
              <a:t>ЖОВТИЙ – ЗБІЛЬШЕНА ЗАГРОЗА (обмороження може виникнути через 45хв або швидше на сухій незахищеній шкірі)</a:t>
            </a:r>
            <a:endParaRPr lang="en-US" sz="1800" dirty="0"/>
          </a:p>
          <a:p>
            <a:r>
              <a:rPr lang="uk-UA" sz="1800" b="1" i="1" dirty="0"/>
              <a:t>ЧЕРВОНИЙ – ВЕЛИКА ЗАГРОЗА (обмороження може виникнути через 5хв на сухій незахищеній шкірі</a:t>
            </a:r>
            <a:r>
              <a:rPr lang="uk-UA" sz="1800" b="1" i="1" dirty="0" smtClean="0"/>
              <a:t>).</a:t>
            </a:r>
          </a:p>
          <a:p>
            <a:endParaRPr lang="en-US" sz="1800" dirty="0"/>
          </a:p>
          <a:p>
            <a:r>
              <a:rPr lang="uk-UA" sz="1800" b="1" i="1" dirty="0"/>
              <a:t>Час виникнення обмороження у найбільш уразливих 5% персоналу.</a:t>
            </a:r>
            <a:br>
              <a:rPr lang="uk-UA" sz="1800" b="1" i="1" dirty="0"/>
            </a:br>
            <a:r>
              <a:rPr lang="uk-UA" sz="1800" b="1" i="1" dirty="0"/>
              <a:t>Мокра шкіра може значно скоротити час виникнення обмороження.</a:t>
            </a:r>
            <a:endParaRPr lang="en-US" sz="1800" dirty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/>
              <a:t>Основи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25658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Операції у холодному середовищі займають більше часу і важчі фізично.</a:t>
            </a:r>
            <a:endParaRPr lang="en-US" dirty="0"/>
          </a:p>
          <a:p>
            <a:pPr lvl="0"/>
            <a:r>
              <a:rPr lang="uk-UA" dirty="0"/>
              <a:t>Це слід враховувати при плануванні тренувань.</a:t>
            </a:r>
            <a:endParaRPr lang="en-US" dirty="0"/>
          </a:p>
          <a:p>
            <a:pPr lvl="0"/>
            <a:r>
              <a:rPr lang="uk-UA" dirty="0"/>
              <a:t>Солдати потребуватимуть більше часу для виконання тактичних переміщень, прийому їжі, сну та особистої гігієни.</a:t>
            </a:r>
            <a:endParaRPr lang="en-US" dirty="0"/>
          </a:p>
          <a:p>
            <a:r>
              <a:rPr lang="uk-UA" dirty="0"/>
              <a:t>Хоча підрозділ у відмінній фізичній формі здатний пройти марш з рюкзаками на 16км у нормальних умовах, можливо вони зможуть пройти лише 8км в холоді та снігу, не перевищуючи допустимий ризик на тренуванні.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/>
              <a:t>Основи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19256" cy="53732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Одягніться </a:t>
            </a:r>
            <a:r>
              <a:rPr lang="uk-UA" b="1" dirty="0"/>
              <a:t>комфортно прохолодно</a:t>
            </a:r>
            <a:endParaRPr lang="en-US" dirty="0"/>
          </a:p>
          <a:p>
            <a:pPr lvl="0"/>
            <a:r>
              <a:rPr lang="uk-UA" dirty="0"/>
              <a:t>Медичний персонал повинен регулярно проводити перевірки на наявність УХП.</a:t>
            </a:r>
            <a:endParaRPr lang="en-US" dirty="0"/>
          </a:p>
          <a:p>
            <a:pPr lvl="0"/>
            <a:r>
              <a:rPr lang="uk-UA" dirty="0"/>
              <a:t>Переконайтеся, що наявні доступні місця для обігріву.</a:t>
            </a:r>
            <a:endParaRPr lang="en-US" dirty="0"/>
          </a:p>
          <a:p>
            <a:pPr lvl="0"/>
            <a:r>
              <a:rPr lang="uk-UA" dirty="0"/>
              <a:t>Почніть рух з комфортної прохолоди (вдягніться легше перед початком руху)</a:t>
            </a:r>
            <a:endParaRPr lang="en-US" dirty="0"/>
          </a:p>
          <a:p>
            <a:pPr lvl="0"/>
            <a:r>
              <a:rPr lang="uk-UA" dirty="0"/>
              <a:t>Швидкість руху повинна бути такою, щоб запобігти сильному </a:t>
            </a:r>
            <a:r>
              <a:rPr lang="uk-UA" dirty="0" err="1"/>
              <a:t>спітнінню</a:t>
            </a:r>
            <a:endParaRPr lang="en-US" dirty="0"/>
          </a:p>
          <a:p>
            <a:pPr lvl="0"/>
            <a:r>
              <a:rPr lang="uk-UA" dirty="0"/>
              <a:t>Зробіть коротку зупинку, 10-15хв після початку руху, щоб пристосувати до потреб одяг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900" b="1" dirty="0"/>
              <a:t>Основи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Тепліший одяг повинен бути легкодоступним – щоб вдягати його на ходу</a:t>
            </a:r>
            <a:endParaRPr lang="en-US" dirty="0"/>
          </a:p>
          <a:p>
            <a:pPr lvl="0"/>
            <a:r>
              <a:rPr lang="uk-UA" dirty="0"/>
              <a:t>Несіть принаймні 2 літри води (ближче до тіла)</a:t>
            </a:r>
            <a:endParaRPr lang="en-US" dirty="0"/>
          </a:p>
          <a:p>
            <a:pPr lvl="0"/>
            <a:r>
              <a:rPr lang="uk-UA" dirty="0"/>
              <a:t>Їжте та пийте на ходу (при холодній погоді спалюється більше калорій)</a:t>
            </a:r>
            <a:endParaRPr lang="en-US" dirty="0"/>
          </a:p>
          <a:p>
            <a:pPr lvl="0"/>
            <a:r>
              <a:rPr lang="uk-UA" dirty="0"/>
              <a:t>Робіть коротку 5-10хв зупинку кожну годину; довгі зупинки призводять до ушкоджень</a:t>
            </a:r>
            <a:endParaRPr lang="en-US" dirty="0"/>
          </a:p>
          <a:p>
            <a:pPr lvl="0"/>
            <a:r>
              <a:rPr lang="uk-UA" dirty="0"/>
              <a:t>При переміщенні транспортом, закривайте усю відкриту шкіру та одягніть захисні окуляри з </a:t>
            </a:r>
            <a:r>
              <a:rPr lang="uk-UA" b="1" dirty="0"/>
              <a:t>подвійним</a:t>
            </a:r>
            <a:r>
              <a:rPr lang="uk-UA" dirty="0"/>
              <a:t> склом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900" b="1" dirty="0"/>
              <a:t>Основи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dirty="0"/>
              <a:t>Усі тренування, які проводяться при холодній погоді на відкритому повітрі, повинні проводитися як мінімум з повним комплектом </a:t>
            </a:r>
            <a:r>
              <a:rPr lang="en-US" dirty="0"/>
              <a:t>ECWCS</a:t>
            </a:r>
            <a:r>
              <a:rPr lang="uk-UA" dirty="0"/>
              <a:t> (комплект одягу для тривалих дій в умовах холодного клімату), за винятком верхніх штанів 7рівня </a:t>
            </a:r>
            <a:r>
              <a:rPr lang="en-US" dirty="0"/>
              <a:t>ECWCS)</a:t>
            </a:r>
            <a:r>
              <a:rPr lang="uk-UA" dirty="0"/>
              <a:t>. Верхній одяг повинен бути легкодоступний для статичної діяльності. Списки для пакування можна знайти на сайті </a:t>
            </a:r>
            <a:r>
              <a:rPr lang="en-US" dirty="0"/>
              <a:t>NWTC</a:t>
            </a:r>
            <a:r>
              <a:rPr lang="uk-UA" dirty="0"/>
              <a:t>, проте їх слід буде змінювати залежно від місцевих потреб.</a:t>
            </a:r>
            <a:endParaRPr lang="en-US" dirty="0"/>
          </a:p>
          <a:p>
            <a:pPr lvl="0"/>
            <a:r>
              <a:rPr lang="uk-UA" dirty="0"/>
              <a:t>Проводьте перевірки першої лінії кожні 10-15хв, щоб побачити, чи комусь не потрібно зупинитися для модифікації форми.</a:t>
            </a:r>
            <a:endParaRPr lang="en-US" dirty="0"/>
          </a:p>
          <a:p>
            <a:pPr lvl="0"/>
            <a:r>
              <a:rPr lang="uk-UA" dirty="0" err="1"/>
              <a:t>Флісова</a:t>
            </a:r>
            <a:r>
              <a:rPr lang="uk-UA" dirty="0"/>
              <a:t> куртка третього рівня не повинна носитися як зовнішній шар під час тренувань або операцій.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/>
              <a:t>Основи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8772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dirty="0"/>
              <a:t>Відповідні рукавиці є необхідними нарівні з водонепроникними черевиками (не слід використовувати «черевики для джунглів» з отворами для вентиляції).</a:t>
            </a:r>
            <a:endParaRPr lang="en-US" dirty="0"/>
          </a:p>
          <a:p>
            <a:pPr lvl="0"/>
            <a:r>
              <a:rPr lang="uk-UA" dirty="0"/>
              <a:t>На тренуваннях при холодній погоді не слід дозволяти рукавиць для льотчиків будь-яких типів</a:t>
            </a:r>
            <a:r>
              <a:rPr lang="uk-UA" dirty="0" smtClean="0"/>
              <a:t>.</a:t>
            </a:r>
            <a:endParaRPr lang="en-US" dirty="0"/>
          </a:p>
          <a:p>
            <a:pPr lvl="0"/>
            <a:r>
              <a:rPr lang="uk-UA" dirty="0"/>
              <a:t>Якщо наявні арктичні рукавиці з пальцем для спускового гачка (</a:t>
            </a:r>
            <a:r>
              <a:rPr lang="en-US" dirty="0"/>
              <a:t>Trigger Finger Mittens)</a:t>
            </a:r>
            <a:r>
              <a:rPr lang="uk-UA" dirty="0"/>
              <a:t> або арктичні рукавиці (</a:t>
            </a:r>
            <a:r>
              <a:rPr lang="en-US" dirty="0"/>
              <a:t>Arctic Mittens)</a:t>
            </a:r>
            <a:r>
              <a:rPr lang="uk-UA" dirty="0"/>
              <a:t>, їх слід носити під одягом, коли не користуєтеся ними, щоб зберегти тепло рукавиць та захистити їх від потрапляння снігу та сторонніх предметів</a:t>
            </a:r>
            <a:r>
              <a:rPr lang="uk-UA" dirty="0" smtClean="0"/>
              <a:t>.</a:t>
            </a:r>
            <a:endParaRPr lang="en-US" dirty="0"/>
          </a:p>
          <a:p>
            <a:pPr lvl="0"/>
            <a:r>
              <a:rPr lang="uk-UA" dirty="0"/>
              <a:t>Солдати повинні завжди мати одягненими якісь рукавиці, щоб уникнути охолодження та потенційного контактного обмороження</a:t>
            </a:r>
            <a:r>
              <a:rPr lang="uk-UA" dirty="0" smtClean="0"/>
              <a:t>.</a:t>
            </a:r>
            <a:endParaRPr lang="en-US" dirty="0"/>
          </a:p>
          <a:p>
            <a:r>
              <a:rPr lang="uk-UA" dirty="0"/>
              <a:t>При роботі з паливно-мастильними матеріалами слід вдягати рукавиці для захисту від цих речовин (рукавиці </a:t>
            </a:r>
            <a:r>
              <a:rPr lang="en-US" dirty="0"/>
              <a:t>POL)</a:t>
            </a:r>
            <a:r>
              <a:rPr lang="uk-UA" dirty="0"/>
              <a:t>. Паливно-мастильні матеріали не замерзають до моменту, в який можуть викликати негайне контактне обмороження.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2032</Words>
  <Application>Microsoft Office PowerPoint</Application>
  <PresentationFormat>Экран (4:3)</PresentationFormat>
  <Paragraphs>342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Ушкодження через холодну погоду Уникнення, виявлення, запобігання та лікування </vt:lpstr>
      <vt:lpstr>КЛЮЧОВА ДУМКА </vt:lpstr>
      <vt:lpstr>Основи </vt:lpstr>
      <vt:lpstr>РИЗИК ОБМОРОЖЕННЯ</vt:lpstr>
      <vt:lpstr>Основи</vt:lpstr>
      <vt:lpstr>Основи</vt:lpstr>
      <vt:lpstr>Основи </vt:lpstr>
      <vt:lpstr>Основи </vt:lpstr>
      <vt:lpstr>Основи</vt:lpstr>
      <vt:lpstr>Рекомендації щодо одягу </vt:lpstr>
      <vt:lpstr>Рекомендації щодо одягу  </vt:lpstr>
      <vt:lpstr>III покоління ECWCS 1 рівень: базовий шар</vt:lpstr>
      <vt:lpstr>III покоління ECWCS 2 рівень: базовий шар </vt:lpstr>
      <vt:lpstr> III покоління ECWCS 3 рівень: утеплюючий шар</vt:lpstr>
      <vt:lpstr>III покоління ECWCS 4 рівень: верхній одяг </vt:lpstr>
      <vt:lpstr>III покоління ECWCS 5 рівень: верхній одяг </vt:lpstr>
      <vt:lpstr>ІІІ покоління ECWCS 6 рівень: верхній одяг </vt:lpstr>
      <vt:lpstr>ІІІ покоління ECWCS 7 рівень: верхній одяг </vt:lpstr>
      <vt:lpstr>Слайд 19</vt:lpstr>
      <vt:lpstr>Інші предмети </vt:lpstr>
      <vt:lpstr>Санітарна гігієна у полі Особиста гігієна (проводиться у палатках) </vt:lpstr>
      <vt:lpstr>Гігієна у полі Особиста гігієна</vt:lpstr>
      <vt:lpstr>Гігієна у полі Туалет </vt:lpstr>
      <vt:lpstr>Гігієна у полі Забезпечення водою</vt:lpstr>
      <vt:lpstr>Гігієна у полі Забезпечення водою</vt:lpstr>
      <vt:lpstr>Гігієна у полі Їжа</vt:lpstr>
      <vt:lpstr>Гігієна у полі Прибирання відходів </vt:lpstr>
      <vt:lpstr>Що таке снігова сліпота?</vt:lpstr>
      <vt:lpstr>Запобігання та лікування снігової сліпоти</vt:lpstr>
      <vt:lpstr>Імпровізовані окуляри </vt:lpstr>
      <vt:lpstr>Що таке отруєння чадним газом?</vt:lpstr>
      <vt:lpstr>Запобігання та лікування отруєння СО </vt:lpstr>
      <vt:lpstr>Що таке лямблія?</vt:lpstr>
      <vt:lpstr>Лікування та запобігання лямбліозу? </vt:lpstr>
      <vt:lpstr>Визначайте, лікуйте та запобігайте запору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Ушкодження через холодну погоду Уникнення, виявлення, запобігання та лікування</dc:title>
  <dc:creator>Оля</dc:creator>
  <cp:lastModifiedBy>Mila</cp:lastModifiedBy>
  <cp:revision>3</cp:revision>
  <dcterms:created xsi:type="dcterms:W3CDTF">2015-01-16T16:57:01Z</dcterms:created>
  <dcterms:modified xsi:type="dcterms:W3CDTF">2015-02-03T12:06:33Z</dcterms:modified>
</cp:coreProperties>
</file>