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13" autoAdjust="0"/>
  </p:normalViewPr>
  <p:slideViewPr>
    <p:cSldViewPr>
      <p:cViewPr varScale="1">
        <p:scale>
          <a:sx n="76" d="100"/>
          <a:sy n="76" d="100"/>
        </p:scale>
        <p:origin x="-1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BF5F7-7176-4077-A368-0CA741B76DCA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27973-99B1-42DF-B4F3-C42685CBA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5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7973-99B1-42DF-B4F3-C42685CBAE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Командування повинне брати безпосередню участь у формуванні та керуванні планом порятунку. Повинне поєднати цей план з загальним планом місії.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25949-E210-4AD3-940F-45988ED4047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 поранений може рухатися самостійно, це і є найкращим планом. Можливо, план порятунку не знадобиться.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CFA89-BDEB-4A5C-A500-DC68434AA7D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Техніки перенесення поранених без допоміжних засобів. Звичайному солдату їх надзвичайно важко виконати.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0D3CA-7914-4690-94C7-BB894D92120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 переміщення дуже складно виконувати у положенні навприсядки. Важко подолати вагу пораненого і тертя і зрушити його з місця.</a:t>
            </a: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4C22D-6C37-4427-B9F9-2A823BDABA8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Перенесення за методом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Хоуза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легше виконати, рятівник може використовувати зброю, переносячи пораненого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8F742-0811-41B0-A72F-2DF5BD70D71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ринку є чимало носилок, на які пораненого можна швидко вкласти та швидко переміщати.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8ABBC-0D98-4C2A-BB34-D98EDA3C9C9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Набагато легше виконувати переміщення удвох, проте така група має більший профіль для противника.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607B3-BB57-4310-9647-6899E18BF72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Перенесення з підтримкою двох людей легше виконати, проте у групи більший профіль.</a:t>
            </a: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92FFE-FBAC-4597-890A-F89F77D631A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Перевірте засоби зупинки кровотечі, використані у фазі допомоги під вогнем, або визначте і зупиніть усі наявні кровотечі. Виконуйте вищенаведені принципи залежно від місця кровотечі. Джгути при пораненнях кінцівок або </a:t>
            </a:r>
            <a:r>
              <a:rPr lang="uk-UA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гемостатичний</a:t>
            </a:r>
            <a:r>
              <a:rPr lang="uk-U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бинт, якщо місце поранення не підходить для використання джгута.</a:t>
            </a:r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543960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2" tIns="46077" rIns="92152" bIns="46077" anchor="b"/>
          <a:lstStyle/>
          <a:p>
            <a:pPr algn="r" defTabSz="914437"/>
            <a:fld id="{80656E1C-2510-45B7-ADD4-40AD16D653F4}" type="slidenum">
              <a:rPr lang="en-US" sz="1200">
                <a:latin typeface="Calibri" pitchFamily="34" charset="0"/>
                <a:cs typeface="Arial" charset="0"/>
              </a:rPr>
              <a:pPr algn="r" defTabSz="914437"/>
              <a:t>19</a:t>
            </a:fld>
            <a:endParaRPr lang="en-US" sz="1200" dirty="0">
              <a:latin typeface="Calibri" pitchFamily="34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5587"/>
            <a:ext cx="5485158" cy="4112926"/>
          </a:xfrm>
          <a:noFill/>
          <a:ln/>
        </p:spPr>
        <p:txBody>
          <a:bodyPr lIns="92152" tIns="46077" rIns="92152" bIns="46077"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Combat Gauze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схожий на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Kerlix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але просочений каоліном, який стимулює згортання крові.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4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/>
            <a:fld id="{A4D74F81-A2EF-458B-AE47-168F88602EF0}" type="slidenum">
              <a:rPr lang="en-US" sz="1200">
                <a:latin typeface="Calibri" pitchFamily="34" charset="0"/>
                <a:cs typeface="Arial" charset="0"/>
              </a:rPr>
              <a:pPr algn="r" defTabSz="914437"/>
              <a:t>20</a:t>
            </a:fld>
            <a:endParaRPr lang="en-US" sz="1200" dirty="0">
              <a:latin typeface="Calibri" pitchFamily="34" charset="0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uk-UA" dirty="0" smtClean="0"/>
              <a:t>Інструкція на упаковці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8311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Тампонада бинтом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Combat Gauze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проводиться як і звичайним бинтом. Проте, як і з усіма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гемостатичними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речовинами, вам доведеться виконувати прямий тиск на рану певний час, щоб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гемостатична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речовина подіяла. У бинта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Combat Gauze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цей час становить три хвилини.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4739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Бинт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Kerlix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Gauze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використовується, якщо джгут не може зупинити кровотечу. Також слід застосувати прямий тиск. Якщо кровотеча зупинилася, накладіть на рану стискуючий бандаж. Якщо ні, застосуйте ще один бинт і прямий тиск.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0021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   </a:t>
            </a:r>
            <a:r>
              <a:rPr lang="uk-UA" dirty="0" smtClean="0"/>
              <a:t>(А)  Притомний</a:t>
            </a:r>
            <a:endParaRPr lang="en-US" dirty="0" smtClean="0"/>
          </a:p>
          <a:p>
            <a:r>
              <a:rPr lang="en-US" dirty="0" smtClean="0"/>
              <a:t>V   </a:t>
            </a:r>
            <a:r>
              <a:rPr lang="uk-UA" dirty="0" smtClean="0"/>
              <a:t>(В)  Реагує тільки</a:t>
            </a:r>
            <a:r>
              <a:rPr lang="uk-UA" baseline="0" dirty="0" smtClean="0"/>
              <a:t> на вербальні команди</a:t>
            </a:r>
            <a:endParaRPr lang="en-US" dirty="0" smtClean="0"/>
          </a:p>
          <a:p>
            <a:r>
              <a:rPr lang="en-US" dirty="0" smtClean="0"/>
              <a:t>P   </a:t>
            </a:r>
            <a:r>
              <a:rPr lang="uk-UA" dirty="0" smtClean="0"/>
              <a:t>(П)  Реагує</a:t>
            </a:r>
            <a:r>
              <a:rPr lang="uk-UA" baseline="0" dirty="0" smtClean="0"/>
              <a:t> </a:t>
            </a:r>
            <a:r>
              <a:rPr lang="uk-UA" dirty="0" smtClean="0"/>
              <a:t>тільки на больові відчуття</a:t>
            </a:r>
            <a:endParaRPr lang="en-US" dirty="0" smtClean="0"/>
          </a:p>
          <a:p>
            <a:r>
              <a:rPr lang="en-US" dirty="0" smtClean="0"/>
              <a:t>U   </a:t>
            </a:r>
            <a:r>
              <a:rPr lang="uk-UA" dirty="0" smtClean="0"/>
              <a:t>(Ю) Непритомний, реакція</a:t>
            </a:r>
            <a:r>
              <a:rPr lang="uk-UA" baseline="0" dirty="0" smtClean="0"/>
              <a:t> відсутня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0339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dirty="0" smtClean="0"/>
              <a:t>Відновіть</a:t>
            </a:r>
            <a:r>
              <a:rPr lang="uk-UA" baseline="0" dirty="0" smtClean="0"/>
              <a:t> здатність пораненого реагувати. Використовуйте систему </a:t>
            </a:r>
            <a:r>
              <a:rPr lang="en-US" dirty="0" smtClean="0"/>
              <a:t>AVPU </a:t>
            </a:r>
            <a:r>
              <a:rPr lang="uk-UA" dirty="0" smtClean="0"/>
              <a:t> для того, щоб визначити на скільки поранений здатний реагувати.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0986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2D442-9EF6-4FC2-8B73-87A15BB6848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05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dirty="0" smtClean="0"/>
              <a:t>Простий метод</a:t>
            </a:r>
            <a:r>
              <a:rPr lang="uk-UA" baseline="0" dirty="0" smtClean="0"/>
              <a:t> відкриття дихальних шляхів. Огляньте ротову порожнину на наявність сторонніх предметів. Якщо можете, </a:t>
            </a:r>
            <a:r>
              <a:rPr lang="uk-UA" baseline="0" dirty="0" err="1" smtClean="0"/>
              <a:t>видальте</a:t>
            </a:r>
            <a:r>
              <a:rPr lang="uk-UA" baseline="0" dirty="0" smtClean="0"/>
              <a:t> сторонні предмети. Ніколи не дійте всліпу.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Дивіть</a:t>
            </a:r>
            <a:r>
              <a:rPr lang="uk-UA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ся, слухайте, відчувайте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Рахуйте кількість вдихів впродовж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uk-UA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секунд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Закиньте голову ,</a:t>
            </a:r>
            <a:r>
              <a:rPr lang="uk-UA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підніміть підборіддя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Видальте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сторонні предмети з рота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0248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dirty="0" smtClean="0"/>
              <a:t>Закиньте</a:t>
            </a:r>
            <a:r>
              <a:rPr lang="uk-UA" baseline="0" dirty="0" smtClean="0"/>
              <a:t> </a:t>
            </a:r>
            <a:r>
              <a:rPr lang="uk-UA" baseline="0" dirty="0" smtClean="0"/>
              <a:t>голову і підніміть підборіддя щоб відкрити дихальні шляхи непритомного пацієнта. Використовуйте метод </a:t>
            </a:r>
            <a:r>
              <a:rPr lang="uk-UA" baseline="0" dirty="0" err="1" smtClean="0"/>
              <a:t>“дивитися</a:t>
            </a:r>
            <a:r>
              <a:rPr lang="uk-UA" baseline="0" dirty="0" smtClean="0"/>
              <a:t>, слухати, </a:t>
            </a:r>
            <a:r>
              <a:rPr lang="uk-UA" baseline="0" dirty="0" err="1" smtClean="0"/>
              <a:t>відчувати”</a:t>
            </a:r>
            <a:r>
              <a:rPr lang="en-US" dirty="0" smtClean="0"/>
              <a:t>.</a:t>
            </a:r>
            <a:endParaRPr lang="uk-UA" dirty="0" smtClean="0"/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uk-UA" baseline="0" dirty="0" smtClean="0"/>
              <a:t>Дивитися</a:t>
            </a:r>
            <a:r>
              <a:rPr lang="en-US" baseline="0" dirty="0" smtClean="0"/>
              <a:t>: </a:t>
            </a:r>
            <a:r>
              <a:rPr lang="uk-UA" baseline="0" dirty="0" smtClean="0"/>
              <a:t>дивіться на груди пораненого, як вони піднімаються і </a:t>
            </a:r>
            <a:r>
              <a:rPr lang="uk-UA" baseline="0" dirty="0" smtClean="0"/>
              <a:t>опускаються</a:t>
            </a:r>
            <a:r>
              <a:rPr lang="uk-UA" baseline="0" dirty="0" smtClean="0"/>
              <a:t>, ритм і частота дихання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uk-UA" baseline="0" dirty="0" smtClean="0"/>
              <a:t>Слухати</a:t>
            </a:r>
            <a:r>
              <a:rPr lang="en-US" baseline="0" dirty="0" smtClean="0"/>
              <a:t>: </a:t>
            </a:r>
            <a:r>
              <a:rPr lang="uk-UA" baseline="0" dirty="0" smtClean="0"/>
              <a:t>Слухайте якість дихання пораненого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uk-UA" baseline="0" dirty="0" smtClean="0"/>
              <a:t>Відчувати</a:t>
            </a:r>
            <a:r>
              <a:rPr lang="en-US" baseline="0" dirty="0" smtClean="0"/>
              <a:t>: </a:t>
            </a:r>
            <a:r>
              <a:rPr lang="uk-UA" baseline="0" dirty="0" smtClean="0"/>
              <a:t>Відчуйте дихання пацієнта на вашому обличчі. Це ще один спосіб визначити прохідність дихальних шляхів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9724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Дихальні шляхи – заговоріть</a:t>
            </a:r>
            <a:r>
              <a:rPr lang="uk-UA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пораненим. Якщо він не </a:t>
            </a:r>
            <a:r>
              <a:rPr lang="uk-UA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реагує</a:t>
            </a:r>
            <a:r>
              <a:rPr lang="uk-UA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випрямте голову, не дайте їй звисати вниз.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Переведіть</a:t>
            </a:r>
            <a:r>
              <a:rPr lang="uk-UA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непритомного пораненого у лежаче положення, якщо він сидить, і використайте </a:t>
            </a:r>
            <a:r>
              <a:rPr lang="uk-UA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назофарингіальний</a:t>
            </a:r>
            <a:r>
              <a:rPr lang="uk-UA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повітровід. Якщо </a:t>
            </a:r>
            <a:r>
              <a:rPr lang="uk-UA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назофарингіальний</a:t>
            </a:r>
            <a:r>
              <a:rPr lang="uk-UA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повітровід недоступний, покладіть пораненого у безпечне положення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20482-B963-47FA-88FF-23E31700CE5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2D442-9EF6-4FC2-8B73-87A15BB6848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2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Заходи допомоги під вогнем. Можливо, буде важливіше відстрілюватися, ніж зупинятися і надавати допомогу пораненому. Тактична вогнева перевага є найважливішою для перемоги у бою. Захищайте пораненого від додаткових ушкоджень, ведучи зворотній вогонь по супротивнику.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dirty="0" smtClean="0"/>
              <a:t>Першим кроком у допомозі при такому</a:t>
            </a:r>
            <a:r>
              <a:rPr lang="uk-UA" baseline="0" dirty="0" smtClean="0"/>
              <a:t> стані є герметичне закриття проникаючого поранення. Вам слід використати </a:t>
            </a:r>
            <a:r>
              <a:rPr lang="uk-UA" baseline="0" dirty="0" err="1" smtClean="0"/>
              <a:t>оклюзивну</a:t>
            </a:r>
            <a:r>
              <a:rPr lang="uk-UA" baseline="0" dirty="0" smtClean="0"/>
              <a:t> пов</a:t>
            </a:r>
            <a:r>
              <a:rPr lang="uk-UA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’язку, яка не про пускатиме</a:t>
            </a:r>
            <a:r>
              <a:rPr lang="uk-U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повітря. На полі бою вам доведеться відкрити захисне спорядження та форму пораненого, щоб знайти поранення. Це слід робити тільки тоді, коли дозволяє тактична ситуація. Також не забудьте перевернути пораненого і оглянути спину на </a:t>
            </a:r>
            <a:r>
              <a:rPr lang="uk-UA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наявнітсь</a:t>
            </a:r>
            <a:r>
              <a:rPr lang="uk-U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додаткових ран.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52783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dirty="0" smtClean="0"/>
              <a:t>Важливо</a:t>
            </a:r>
            <a:r>
              <a:rPr lang="uk-UA" baseline="0" dirty="0" smtClean="0"/>
              <a:t> оголити рану, щоб оглянути та обробити її.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81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dirty="0" smtClean="0"/>
              <a:t>Якщо у пораненого</a:t>
            </a:r>
            <a:r>
              <a:rPr lang="uk-UA" baseline="0" dirty="0" smtClean="0"/>
              <a:t> проблеми з диханням, вам доведеться відкрити його бронежилет і оголити груди, шукаючи поранення. Якщо знайдете рану, накладіть на неї </a:t>
            </a:r>
            <a:r>
              <a:rPr lang="uk-UA" baseline="0" dirty="0" err="1" smtClean="0"/>
              <a:t>оклюзивну</a:t>
            </a:r>
            <a:r>
              <a:rPr lang="uk-UA" baseline="0" dirty="0" smtClean="0"/>
              <a:t> пов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’язку. </a:t>
            </a:r>
            <a:r>
              <a:rPr lang="uk-UA" baseline="0" dirty="0" smtClean="0"/>
              <a:t>Не забудьте перевернути пораненого і перевірити його спину на наявність поранень. На них теж накладіть </a:t>
            </a:r>
            <a:r>
              <a:rPr lang="uk-UA" baseline="0" dirty="0" err="1" smtClean="0"/>
              <a:t>оклюзивну</a:t>
            </a:r>
            <a:r>
              <a:rPr lang="uk-UA" baseline="0" dirty="0" smtClean="0"/>
              <a:t> пов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’язку. Перевозьте пораненого у зручному положенні</a:t>
            </a:r>
            <a:r>
              <a:rPr lang="uk-U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або на пораненому боці, якщо непритомний.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5654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dirty="0" smtClean="0"/>
              <a:t>Коли легені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спадаються</a:t>
            </a:r>
            <a:r>
              <a:rPr lang="uk-UA" dirty="0" smtClean="0"/>
              <a:t>, вони погано</a:t>
            </a:r>
            <a:r>
              <a:rPr lang="uk-UA" baseline="0" dirty="0" smtClean="0"/>
              <a:t> </a:t>
            </a:r>
            <a:r>
              <a:rPr lang="uk-UA" dirty="0" smtClean="0"/>
              <a:t>вентилюються</a:t>
            </a:r>
            <a:r>
              <a:rPr lang="uk-UA" baseline="0" dirty="0" smtClean="0"/>
              <a:t>. Це зменшує обсяг кисню у крові, який доступний для всіх клітин організму.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59395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dirty="0" smtClean="0"/>
              <a:t>Не всі проникні рани грудей супроводжуються засмоктуючим звуком</a:t>
            </a:r>
            <a:r>
              <a:rPr lang="en-US" dirty="0" smtClean="0"/>
              <a:t>. </a:t>
            </a:r>
            <a:r>
              <a:rPr lang="uk-UA" dirty="0" smtClean="0"/>
              <a:t>На справді часто ви не знатимете, чи рана проникла в грудну порожнину.</a:t>
            </a:r>
            <a:r>
              <a:rPr lang="uk-UA" baseline="0" dirty="0" smtClean="0"/>
              <a:t> Подивіться, чи утворюються на місці поранення дрібні бульбашки</a:t>
            </a:r>
            <a:r>
              <a:rPr lang="en-US" dirty="0" smtClean="0"/>
              <a:t>.</a:t>
            </a:r>
            <a:r>
              <a:rPr lang="uk-UA" dirty="0" smtClean="0"/>
              <a:t> Це може підказати,</a:t>
            </a:r>
            <a:r>
              <a:rPr lang="uk-UA" baseline="0" dirty="0" smtClean="0"/>
              <a:t> чи </a:t>
            </a:r>
            <a:r>
              <a:rPr lang="uk-UA" dirty="0" smtClean="0"/>
              <a:t>поранення проникло у грудну порожнину.</a:t>
            </a:r>
            <a:r>
              <a:rPr lang="uk-UA" baseline="0" dirty="0" smtClean="0"/>
              <a:t> Якщо ви не впевнені, вважайте рану проникаючою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12952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 повітря може пройти крізь більшість</a:t>
            </a:r>
            <a:r>
              <a:rPr lang="uk-UA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</a:t>
            </a:r>
            <a:r>
              <a:rPr lang="uk-UA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’язок і бандажів, ви повинні накласти на рану</a:t>
            </a:r>
            <a:r>
              <a:rPr lang="uk-UA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грудної клітки герметичний матеріал, перш ніж перев</a:t>
            </a:r>
            <a:r>
              <a:rPr lang="uk-UA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’яжете рану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з джерел повітронепроникного</a:t>
            </a:r>
            <a:r>
              <a:rPr lang="uk-UA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матеріалу є п</a:t>
            </a:r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ластикова упаковка від бандажа або іншого перев</a:t>
            </a:r>
            <a:r>
              <a:rPr lang="uk-UA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’язочного матеріалу.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/>
              <a:t>Багато різних матеріалів можна використати як </a:t>
            </a:r>
            <a:r>
              <a:rPr lang="uk-UA" dirty="0" err="1" smtClean="0"/>
              <a:t>оклюзивну</a:t>
            </a:r>
            <a:r>
              <a:rPr lang="uk-UA" dirty="0" smtClean="0"/>
              <a:t> пов</a:t>
            </a:r>
            <a:r>
              <a:rPr lang="uk-UA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’язку, упаковки</a:t>
            </a:r>
            <a:r>
              <a:rPr lang="uk-UA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від </a:t>
            </a:r>
            <a:r>
              <a:rPr lang="uk-UA" sz="1200" b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сухпайків</a:t>
            </a:r>
            <a:r>
              <a:rPr lang="uk-UA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пусті пакети з розчину для крапельниць, упаковки від перев</a:t>
            </a:r>
            <a:r>
              <a:rPr lang="uk-UA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’язувальних пакетів</a:t>
            </a:r>
            <a:r>
              <a:rPr lang="en-US" dirty="0" smtClean="0"/>
              <a:t>, </a:t>
            </a:r>
            <a:r>
              <a:rPr lang="uk-UA" dirty="0" smtClean="0"/>
              <a:t>наліпки для катетерів </a:t>
            </a:r>
            <a:r>
              <a:rPr lang="en-US" dirty="0" err="1" smtClean="0"/>
              <a:t>tegaderm</a:t>
            </a:r>
            <a:r>
              <a:rPr lang="en-US" dirty="0" smtClean="0"/>
              <a:t>.</a:t>
            </a:r>
            <a:r>
              <a:rPr lang="uk-UA" dirty="0" smtClean="0"/>
              <a:t> Бинт</a:t>
            </a:r>
            <a:r>
              <a:rPr lang="uk-UA" baseline="0" dirty="0" smtClean="0"/>
              <a:t> з вазеліном, шматок пластику тощо. Також є готові оклюзивні грудні наліпки, виготовлені спеціально для </a:t>
            </a:r>
            <a:r>
              <a:rPr lang="uk-UA" baseline="0" dirty="0" smtClean="0"/>
              <a:t>цїєї </a:t>
            </a:r>
            <a:r>
              <a:rPr lang="uk-UA" baseline="0" dirty="0" smtClean="0"/>
              <a:t>мети.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68024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dirty="0" smtClean="0"/>
              <a:t>Якщо у пораненого</a:t>
            </a:r>
            <a:r>
              <a:rPr lang="uk-UA" baseline="0" dirty="0" smtClean="0"/>
              <a:t> проблеми з диханням, вам доведеться відкрити його бронежилет і оголити груди, шукаючи поранення. Якщо знайдете рану, накладіть на неї </a:t>
            </a:r>
            <a:r>
              <a:rPr lang="uk-UA" baseline="0" dirty="0" err="1" smtClean="0"/>
              <a:t>оклюзивну</a:t>
            </a:r>
            <a:r>
              <a:rPr lang="uk-UA" baseline="0" dirty="0" smtClean="0"/>
              <a:t> пов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’язку. </a:t>
            </a:r>
            <a:r>
              <a:rPr lang="uk-UA" baseline="0" dirty="0" smtClean="0"/>
              <a:t>Не забудьте перевернути пораненого і перевірити його спину на наявність поранень. На них теж накладіть </a:t>
            </a:r>
            <a:r>
              <a:rPr lang="uk-UA" baseline="0" dirty="0" err="1" smtClean="0"/>
              <a:t>оклюзивну</a:t>
            </a:r>
            <a:r>
              <a:rPr lang="uk-UA" baseline="0" dirty="0" smtClean="0"/>
              <a:t> пов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’язку. Перевозьте пораненого у зручному положенні</a:t>
            </a:r>
            <a:r>
              <a:rPr lang="uk-U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або на пораненому боці, якщо непритомний.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36622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dirty="0" smtClean="0"/>
              <a:t>Навколо</a:t>
            </a:r>
            <a:r>
              <a:rPr lang="uk-UA" baseline="0" dirty="0" smtClean="0"/>
              <a:t> предмета накладається об</a:t>
            </a:r>
            <a:r>
              <a:rPr lang="uk-UA" dirty="0" smtClean="0">
                <a:latin typeface="Times New Roman" pitchFamily="18" charset="0"/>
              </a:rPr>
              <a:t>’ємна пов’язка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5086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dirty="0" smtClean="0"/>
              <a:t>Дуже важливо</a:t>
            </a:r>
            <a:r>
              <a:rPr lang="uk-UA" baseline="0" dirty="0" smtClean="0"/>
              <a:t> заспокоїти пораненого. Коли солдат наляканий, тиск зростає, серцебиття пришвидшується, що може призвести до посилення кровотечі. Говоріть з потерпілим, запевніть його, що все буде добре.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90791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5A47-BF29-44A5-B2AB-B21F5B314BE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08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бою може бути важко оцінити стан пораненого. У фазі допомоги під вогнем наближення до пораненого може бути дуже небезпечним. Пам’ятайте. що ведення основної місії важливіше за надання допомоги. Спершу перемістіться в укриття, відстрілюйтеся, визначне маршрут, яким наближатиметеся до пораненого.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Джгути це першочергові засоби зупинки сильної кровотечі з кінцівок. Кожен солдат має у своїй індивідуальній аптечці джгут САТ.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цьому даний розділ </a:t>
            </a:r>
            <a:r>
              <a:rPr lang="uk-U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завершеноЗараз </a:t>
            </a:r>
            <a:r>
              <a:rPr lang="uk-U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 зробимо коротку перерву і вийдемо надвір для практичного заняття з наочними посібниками. Після практичного заняття на завершення дня у нас буде практична вправа </a:t>
            </a:r>
            <a:endParaRPr lang="en-US" i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Практичне заняття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2D442-9EF6-4FC2-8B73-87A15BB6848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07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Обов’язково запишіть час накладання джгута десь на пораненому або на карті пораненого. У нової версії джгута САТ є місце для записування часу на стрічці для фіксації закруточного стержня.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536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 уже обговорили використання джгутів як першочергових засобів для зупинки сильної кровотечі з кінцівок. Джгути щоденно використовуються під час операцій, щоб хірург міг краще роздивитися рану. Їх регулярно накладають до двох годин без ускладнень. Отже, джгут, накладений у польових умовах, може безпечно залишатися на тілі до двох годин. Сотні джгутів були накладені під час операцій «Свобода Іраку» та «Нескорена свобода», і ніхто не втратив кінцівку через накладання джгута. Проте чим довше джгут залишається на кінцівці, тим вищий ризик ускладнень.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Загорніть косинку навколо кінцівки і зав’яжіть прямим вузлом. Покладіть на нього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закруточний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стержень і зав’яжіть повний вузол.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BB90-53A1-4E5D-8E42-C33F13D6B840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3BE2-EBF1-4CF9-B9DC-E9F81F12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BB90-53A1-4E5D-8E42-C33F13D6B840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3BE2-EBF1-4CF9-B9DC-E9F81F12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BB90-53A1-4E5D-8E42-C33F13D6B840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3BE2-EBF1-4CF9-B9DC-E9F81F12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838200"/>
            <a:ext cx="8839200" cy="541020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 Narrow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 marL="1143000" indent="-228600">
              <a:buFont typeface="Wingdings" pitchFamily="2" charset="2"/>
              <a:buChar char="Ø"/>
              <a:defRPr sz="2400">
                <a:latin typeface="Arial Narrow" pitchFamily="34" charset="0"/>
              </a:defRPr>
            </a:lvl3pPr>
            <a:lvl4pPr>
              <a:defRPr sz="2400">
                <a:latin typeface="Arial Narrow" pitchFamily="34" charset="0"/>
              </a:defRPr>
            </a:lvl4pPr>
            <a:lvl5pPr>
              <a:defRPr sz="2400"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45" y="170688"/>
            <a:ext cx="91440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39810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BB90-53A1-4E5D-8E42-C33F13D6B840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3BE2-EBF1-4CF9-B9DC-E9F81F12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BB90-53A1-4E5D-8E42-C33F13D6B840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3BE2-EBF1-4CF9-B9DC-E9F81F12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BB90-53A1-4E5D-8E42-C33F13D6B840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3BE2-EBF1-4CF9-B9DC-E9F81F12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BB90-53A1-4E5D-8E42-C33F13D6B840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3BE2-EBF1-4CF9-B9DC-E9F81F12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BB90-53A1-4E5D-8E42-C33F13D6B840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3BE2-EBF1-4CF9-B9DC-E9F81F12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BB90-53A1-4E5D-8E42-C33F13D6B840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3BE2-EBF1-4CF9-B9DC-E9F81F12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BB90-53A1-4E5D-8E42-C33F13D6B840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3BE2-EBF1-4CF9-B9DC-E9F81F12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BB90-53A1-4E5D-8E42-C33F13D6B840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3BE2-EBF1-4CF9-B9DC-E9F81F12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2BB90-53A1-4E5D-8E42-C33F13D6B840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3BE2-EBF1-4CF9-B9DC-E9F81F12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attuso.org/portfolio/images/forehead.jpg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Самодопомога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взаємодопомога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1800" dirty="0"/>
              <a:t>Головний інструктор: молодший сержант Де </a:t>
            </a:r>
            <a:r>
              <a:rPr lang="uk-UA" sz="1800" dirty="0" err="1"/>
              <a:t>Ла</a:t>
            </a:r>
            <a:r>
              <a:rPr lang="uk-UA" sz="1800" dirty="0"/>
              <a:t> Пеня</a:t>
            </a:r>
            <a:endParaRPr lang="en-US" sz="1800" dirty="0"/>
          </a:p>
          <a:p>
            <a:r>
              <a:rPr lang="uk-UA" sz="1800" dirty="0"/>
              <a:t>Помічник інструктора: спеціаліст Лупо</a:t>
            </a: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CMAST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1522F-1BE8-4588-A33B-719324FA47B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315200" cy="762000"/>
          </a:xfrm>
          <a:noFill/>
        </p:spPr>
        <p:txBody>
          <a:bodyPr>
            <a:normAutofit fontScale="90000"/>
          </a:bodyPr>
          <a:lstStyle/>
          <a:p>
            <a:r>
              <a:rPr lang="uk-UA" sz="4000" b="1" dirty="0"/>
              <a:t>Тактичне переміщення поранених</a:t>
            </a:r>
            <a:endParaRPr lang="en-US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763000" cy="5791200"/>
          </a:xfrm>
        </p:spPr>
        <p:txBody>
          <a:bodyPr>
            <a:normAutofit/>
          </a:bodyPr>
          <a:lstStyle/>
          <a:p>
            <a:pPr lvl="0"/>
            <a:r>
              <a:rPr lang="uk-UA" sz="1800" b="1" dirty="0"/>
              <a:t>Тактичний командир повинен керувати тактичним переміщенням поранених (ТПП) або знати, що воно відбувається</a:t>
            </a:r>
            <a:endParaRPr lang="en-US" sz="1800" dirty="0"/>
          </a:p>
          <a:p>
            <a:pPr lvl="0"/>
            <a:r>
              <a:rPr lang="uk-UA" sz="1800" b="1" dirty="0"/>
              <a:t>Поєднує ТПП з загальною тактичною ситуацією</a:t>
            </a:r>
            <a:endParaRPr lang="en-US" sz="1800" dirty="0"/>
          </a:p>
          <a:p>
            <a:pPr lvl="0"/>
            <a:r>
              <a:rPr lang="uk-UA" sz="1800" b="1" dirty="0"/>
              <a:t>Тактичний командир може надавати підтримку для захисту рятівника та пораненого</a:t>
            </a:r>
            <a:endParaRPr lang="en-US" sz="1800" dirty="0"/>
          </a:p>
          <a:p>
            <a:pPr lvl="1"/>
            <a:r>
              <a:rPr lang="uk-UA" sz="1800" b="1" dirty="0"/>
              <a:t>Вогонь на прикриття / вогнева перевага</a:t>
            </a:r>
            <a:endParaRPr lang="en-US" sz="1800" dirty="0"/>
          </a:p>
          <a:p>
            <a:pPr lvl="1"/>
            <a:r>
              <a:rPr lang="uk-UA" sz="1800" b="1" dirty="0"/>
              <a:t>Дими</a:t>
            </a:r>
            <a:endParaRPr lang="en-US" sz="1800" dirty="0"/>
          </a:p>
          <a:p>
            <a:r>
              <a:rPr lang="uk-UA" sz="1800" b="1" dirty="0"/>
              <a:t>Укриття за допомогою транспорту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66800"/>
            <a:ext cx="7315200" cy="762000"/>
          </a:xfrm>
          <a:noFill/>
        </p:spPr>
        <p:txBody>
          <a:bodyPr>
            <a:normAutofit fontScale="90000"/>
          </a:bodyPr>
          <a:lstStyle/>
          <a:p>
            <a:r>
              <a:rPr lang="uk-UA" sz="4000" b="1" dirty="0"/>
              <a:t>Методи самостійного переміщення</a:t>
            </a:r>
            <a:endParaRPr lang="en-US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5715000"/>
          </a:xfrm>
        </p:spPr>
        <p:txBody>
          <a:bodyPr/>
          <a:lstStyle/>
          <a:p>
            <a:pPr lvl="0"/>
            <a:r>
              <a:rPr lang="uk-UA" sz="1800" b="1" dirty="0"/>
              <a:t>Дозволяють тактичному командиру залишити непоранених або мінімально поранених солдатів у бою</a:t>
            </a:r>
            <a:endParaRPr lang="en-US" sz="1800" dirty="0"/>
          </a:p>
          <a:p>
            <a:pPr lvl="0"/>
            <a:r>
              <a:rPr lang="uk-UA" sz="1800" b="1" dirty="0"/>
              <a:t>Рятівники можуть стріляти</a:t>
            </a:r>
            <a:endParaRPr lang="en-US" sz="1800" dirty="0"/>
          </a:p>
          <a:p>
            <a:r>
              <a:rPr lang="uk-UA" sz="1800" b="1" dirty="0"/>
              <a:t>Дозволяють медикам та бійцям-рятувальникам зосередитися на важче поранених потерпілих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315200" cy="685800"/>
          </a:xfrm>
          <a:noFill/>
        </p:spPr>
        <p:txBody>
          <a:bodyPr>
            <a:normAutofit fontScale="90000"/>
          </a:bodyPr>
          <a:lstStyle/>
          <a:p>
            <a:r>
              <a:rPr lang="uk-UA" sz="3600" b="1" dirty="0"/>
              <a:t>Перенесення без допоміжних засобів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6" descr="carry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3" cstate="print"/>
          <a:srcRect t="8333"/>
          <a:stretch>
            <a:fillRect/>
          </a:stretch>
        </p:blipFill>
        <p:spPr>
          <a:xfrm>
            <a:off x="5486400" y="1600200"/>
            <a:ext cx="3581400" cy="4419600"/>
          </a:xfrm>
          <a:noFill/>
        </p:spPr>
      </p:pic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152400" y="1676400"/>
            <a:ext cx="5257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uk-UA" b="1" dirty="0" smtClean="0"/>
              <a:t>Поранений </a:t>
            </a:r>
            <a:r>
              <a:rPr lang="uk-UA" b="1" dirty="0"/>
              <a:t>піднімається з землі без допоміжних засобів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uk-UA" b="1" dirty="0"/>
              <a:t>Вимагає значної сили, рятівник швидко втомлюється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uk-UA" b="1" dirty="0"/>
              <a:t>Поранені у бронежилеті, касці та з повними патронташами можуть важити більше 130кг.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uk-UA" b="1" dirty="0"/>
              <a:t>Перенесення одною людиною не підходить для більшості тактичних переміщень через вагу пораненого та високий профіль (видимість)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0" y="743020"/>
            <a:ext cx="91440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uk-UA" sz="4000" b="1" dirty="0"/>
              <a:t>Одноосібне переміщення волоком</a:t>
            </a:r>
            <a:endParaRPr lang="en-US" sz="4000" dirty="0"/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4419600" cy="5791200"/>
          </a:xfrm>
          <a:noFill/>
        </p:spPr>
        <p:txBody>
          <a:bodyPr/>
          <a:lstStyle/>
          <a:p>
            <a:pPr lvl="0"/>
            <a:r>
              <a:rPr lang="uk-UA" sz="1800" b="1" dirty="0"/>
              <a:t>Присівши, рятівник зменшує свій профіль</a:t>
            </a:r>
            <a:endParaRPr lang="en-US" sz="1800" dirty="0"/>
          </a:p>
          <a:p>
            <a:pPr lvl="0"/>
            <a:r>
              <a:rPr lang="uk-UA" sz="1800" b="1" dirty="0"/>
              <a:t>Вільна рука для стрільби по противнику</a:t>
            </a:r>
            <a:endParaRPr lang="en-US" sz="1800" dirty="0"/>
          </a:p>
          <a:p>
            <a:pPr lvl="0"/>
            <a:r>
              <a:rPr lang="uk-UA" sz="1800" b="1" dirty="0"/>
              <a:t>Один рятівник зазнає більшого навантаження і виконує більший обсяг роботи. що призводить до втоми та труднощів у переміщенні пораненого.</a:t>
            </a:r>
            <a:endParaRPr lang="en-US" sz="1800" dirty="0"/>
          </a:p>
        </p:txBody>
      </p:sp>
      <p:pic>
        <p:nvPicPr>
          <p:cNvPr id="32772" name="Picture 3" descr="CM one man drag"/>
          <p:cNvPicPr>
            <a:picLocks noChangeAspect="1" noChangeArrowheads="1"/>
          </p:cNvPicPr>
          <p:nvPr/>
        </p:nvPicPr>
        <p:blipFill>
          <a:blip r:embed="rId3" cstate="print"/>
          <a:srcRect l="18867" t="22404" r="8490"/>
          <a:stretch>
            <a:fillRect/>
          </a:stretch>
        </p:blipFill>
        <p:spPr bwMode="auto">
          <a:xfrm>
            <a:off x="4756294" y="2286000"/>
            <a:ext cx="4387706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6705600" y="2362200"/>
            <a:ext cx="1521570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Навприсядки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7696200" y="2743200"/>
            <a:ext cx="377825" cy="204788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4884738" y="4800600"/>
            <a:ext cx="1904496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Зброя напоготові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 flipV="1">
            <a:off x="6705600" y="3784600"/>
            <a:ext cx="546100" cy="10160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315200" cy="914400"/>
          </a:xfrm>
          <a:noFill/>
        </p:spPr>
        <p:txBody>
          <a:bodyPr/>
          <a:lstStyle/>
          <a:p>
            <a:r>
              <a:rPr lang="uk-UA" sz="4000" b="1" dirty="0"/>
              <a:t>Перенесення за методом </a:t>
            </a:r>
            <a:r>
              <a:rPr lang="uk-UA" sz="4000" b="1" dirty="0" err="1"/>
              <a:t>Хоуза</a:t>
            </a:r>
            <a:endParaRPr lang="en-US" sz="4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" y="1600200"/>
            <a:ext cx="480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uk-UA" b="1" dirty="0"/>
              <a:t>Більш прийнятне для тактичних ситуацій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uk-UA" b="1" dirty="0"/>
              <a:t>Поранений повинен бути притомним і володіти одною рукою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uk-UA" b="1" dirty="0"/>
              <a:t>Поранений тримається за груди рятівника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uk-UA" b="1" dirty="0"/>
              <a:t>Відштовхується ногами, якщо може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uk-UA" b="1" dirty="0"/>
              <a:t>У рятівника одна рука вільна для використання зброї</a:t>
            </a:r>
            <a:endParaRPr lang="en-US" dirty="0"/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2590800" cy="434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uk-UA" sz="4000" b="1" dirty="0"/>
              <a:t>Переміщення волоком на носилках</a:t>
            </a:r>
            <a:endParaRPr lang="en-US" sz="4000" dirty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316992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133600"/>
            <a:ext cx="3394075" cy="39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191000"/>
            <a:ext cx="3200400" cy="184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114800" cy="5791200"/>
          </a:xfrm>
          <a:noFill/>
        </p:spPr>
        <p:txBody>
          <a:bodyPr/>
          <a:lstStyle/>
          <a:p>
            <a:pPr lvl="0"/>
            <a:r>
              <a:rPr lang="uk-UA" sz="1800" b="1" dirty="0"/>
              <a:t>У рятівників високий профіль, проте вони можуть присісти, щоб його зменшити</a:t>
            </a:r>
            <a:endParaRPr lang="en-US" sz="1800" dirty="0"/>
          </a:p>
          <a:p>
            <a:pPr lvl="0"/>
            <a:r>
              <a:rPr lang="uk-UA" sz="1800" b="1" dirty="0"/>
              <a:t>У обох є вільна рука для використання зброї</a:t>
            </a:r>
            <a:endParaRPr lang="en-US" sz="1800" dirty="0"/>
          </a:p>
          <a:p>
            <a:r>
              <a:rPr lang="uk-UA" sz="1800" b="1" dirty="0"/>
              <a:t>Два рятівники витрачають менше сили і менше втомлюються.</a:t>
            </a:r>
            <a:endParaRPr lang="en-US" dirty="0" smtClean="0"/>
          </a:p>
        </p:txBody>
      </p:sp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0" y="819220"/>
            <a:ext cx="91440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uk-UA" sz="4000" b="1" dirty="0"/>
              <a:t>Переміщення волоком удвох</a:t>
            </a:r>
            <a:endParaRPr lang="en-US" sz="4000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36525" y="1103313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3797" name="Picture 6" descr="CM two man drag"/>
          <p:cNvPicPr>
            <a:picLocks noChangeAspect="1" noChangeArrowheads="1"/>
          </p:cNvPicPr>
          <p:nvPr/>
        </p:nvPicPr>
        <p:blipFill>
          <a:blip r:embed="rId3" cstate="print"/>
          <a:srcRect l="20030" t="27298" r="16779" b="1048"/>
          <a:stretch>
            <a:fillRect/>
          </a:stretch>
        </p:blipFill>
        <p:spPr bwMode="auto">
          <a:xfrm>
            <a:off x="4267200" y="1640164"/>
            <a:ext cx="4724400" cy="440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5" name="Text Box 7"/>
          <p:cNvSpPr txBox="1">
            <a:spLocks noChangeArrowheads="1"/>
          </p:cNvSpPr>
          <p:nvPr/>
        </p:nvSpPr>
        <p:spPr bwMode="auto">
          <a:xfrm>
            <a:off x="5638800" y="1676400"/>
            <a:ext cx="1521570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Навприсядки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 flipH="1">
            <a:off x="5410200" y="2209800"/>
            <a:ext cx="347663" cy="4572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5337" name="Text Box 9"/>
          <p:cNvSpPr txBox="1">
            <a:spLocks noChangeArrowheads="1"/>
          </p:cNvSpPr>
          <p:nvPr/>
        </p:nvSpPr>
        <p:spPr bwMode="auto">
          <a:xfrm>
            <a:off x="5257800" y="5334000"/>
            <a:ext cx="1904496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Зброя напоготові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 flipV="1">
            <a:off x="7391400" y="2819400"/>
            <a:ext cx="838200" cy="25146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 flipV="1">
            <a:off x="4572000" y="3810000"/>
            <a:ext cx="685800" cy="15240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0" y="743020"/>
            <a:ext cx="91440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uk-UA" sz="4000" b="1" dirty="0"/>
              <a:t>Перенесення з підтримкою двох людей</a:t>
            </a:r>
            <a:endParaRPr lang="en-US" sz="400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0" y="1676400"/>
            <a:ext cx="5029200" cy="594360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b="1" dirty="0" smtClean="0"/>
              <a:t>Притомний </a:t>
            </a:r>
            <a:r>
              <a:rPr lang="uk-UA" b="1" dirty="0"/>
              <a:t>або непритомний </a:t>
            </a:r>
            <a:r>
              <a:rPr lang="uk-UA" b="1" dirty="0" smtClean="0"/>
              <a:t>поранений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uk-UA" b="1" dirty="0"/>
              <a:t>Рятівники не можуть використовувати зброю, якщо поранений </a:t>
            </a:r>
            <a:r>
              <a:rPr lang="uk-UA" b="1" dirty="0" smtClean="0"/>
              <a:t>непритомний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uk-UA" b="1" dirty="0"/>
              <a:t>Рятівники менше навантажені, тому менше </a:t>
            </a:r>
            <a:r>
              <a:rPr lang="uk-UA" b="1" dirty="0" smtClean="0"/>
              <a:t>втомлюються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uk-UA" b="1" dirty="0"/>
              <a:t>Згинання шиї може перекрити дихальні шляхи. Розгляньте доцільність використання </a:t>
            </a:r>
            <a:r>
              <a:rPr lang="uk-UA" b="1" dirty="0" err="1"/>
              <a:t>назофарингіального</a:t>
            </a:r>
            <a:r>
              <a:rPr lang="uk-UA" b="1" dirty="0"/>
              <a:t> повітроводу, якщо поранений непритомний.</a:t>
            </a:r>
            <a:endParaRPr lang="en-US" dirty="0"/>
          </a:p>
        </p:txBody>
      </p:sp>
      <p:pic>
        <p:nvPicPr>
          <p:cNvPr id="2662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387569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uk-UA" sz="4000" b="1" dirty="0"/>
              <a:t>Кровотеча, яку не можна стиснути джгутом</a:t>
            </a:r>
            <a:endParaRPr lang="en-US" sz="4000" dirty="0"/>
          </a:p>
        </p:txBody>
      </p:sp>
      <p:pic>
        <p:nvPicPr>
          <p:cNvPr id="5" name="Picture 4" descr="Inguinal w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286000"/>
            <a:ext cx="4741333" cy="2667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EA58BD2-5C43-4EF3-BF2C-D10CEFFA2B9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363" name="Text Box 29"/>
          <p:cNvSpPr txBox="1">
            <a:spLocks noChangeArrowheads="1"/>
          </p:cNvSpPr>
          <p:nvPr/>
        </p:nvSpPr>
        <p:spPr bwMode="auto">
          <a:xfrm>
            <a:off x="3108325" y="16605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 baseline="300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>
          <a:xfrm>
            <a:off x="457200" y="6477000"/>
            <a:ext cx="8229600" cy="168275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Combat Medical Systems, LLC, </a:t>
            </a:r>
            <a:r>
              <a:rPr lang="en-US" sz="9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Tel</a:t>
            </a: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: 910-426-0003, Fax: 910-426-0009, Website: www.combatgauze.com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228600" y="2362200"/>
            <a:ext cx="5257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b="1" dirty="0"/>
              <a:t>Combat Gauze </a:t>
            </a:r>
            <a:r>
              <a:rPr lang="uk-UA" sz="2000" b="1" dirty="0"/>
              <a:t>– рулон стерильного гемо статичного бинта, 7,62см х 3,5м</a:t>
            </a:r>
            <a:endParaRPr lang="en-US" sz="2000" dirty="0"/>
          </a:p>
          <a:p>
            <a:pPr lvl="0">
              <a:buFont typeface="Arial" pitchFamily="34" charset="0"/>
              <a:buChar char="•"/>
            </a:pPr>
            <a:r>
              <a:rPr lang="en-US" sz="2000" b="1" dirty="0"/>
              <a:t>Combat Gauze</a:t>
            </a:r>
            <a:r>
              <a:rPr lang="uk-UA" sz="2000" b="1" dirty="0"/>
              <a:t> просочений каоліном, передовою </a:t>
            </a:r>
            <a:r>
              <a:rPr lang="uk-UA" sz="2000" b="1" dirty="0" err="1"/>
              <a:t>гемостатичною</a:t>
            </a:r>
            <a:r>
              <a:rPr lang="uk-UA" sz="2000" b="1" dirty="0"/>
              <a:t> речовиною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uk-UA" sz="2000" b="1" dirty="0"/>
              <a:t>Зупиняє помірні та сильні кровотечі, швидко стимулюючи згортання крові.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5613" y="1371600"/>
            <a:ext cx="36083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uk-UA" sz="4000" b="1" dirty="0" err="1"/>
              <a:t>Гемостатичний</a:t>
            </a:r>
            <a:r>
              <a:rPr lang="uk-UA" sz="4000" b="1" dirty="0"/>
              <a:t> бинт </a:t>
            </a:r>
            <a:r>
              <a:rPr lang="en-US" sz="4000" b="1" dirty="0"/>
              <a:t>Combat Gauze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82000" cy="1143000"/>
          </a:xfrm>
          <a:noFill/>
        </p:spPr>
        <p:txBody>
          <a:bodyPr>
            <a:normAutofit fontScale="90000"/>
          </a:bodyPr>
          <a:lstStyle/>
          <a:p>
            <a:r>
              <a:rPr lang="uk-UA" sz="4000" b="1" dirty="0"/>
              <a:t>Основні  пріоритети самодопомоги і взаємодопомоги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uk-UA" sz="1800" b="1" dirty="0"/>
              <a:t>Зупиніть гостру кровотечу з кінцівок</a:t>
            </a:r>
            <a:endParaRPr lang="en-US" sz="1800" dirty="0"/>
          </a:p>
          <a:p>
            <a:pPr lvl="0"/>
            <a:r>
              <a:rPr lang="uk-UA" sz="1800" b="1" dirty="0"/>
              <a:t>Заберіть пораненого з місця поранення</a:t>
            </a:r>
            <a:endParaRPr lang="en-US" sz="1800" dirty="0"/>
          </a:p>
          <a:p>
            <a:pPr lvl="0"/>
            <a:r>
              <a:rPr lang="uk-UA" sz="1800" b="1" dirty="0"/>
              <a:t>Знайдіть та за тампонуйте кровотечі, які не можна зупинити джгутом</a:t>
            </a:r>
            <a:endParaRPr lang="en-US" sz="1800" dirty="0"/>
          </a:p>
          <a:p>
            <a:pPr lvl="0"/>
            <a:r>
              <a:rPr lang="uk-UA" sz="1800" b="1" dirty="0"/>
              <a:t>Оцініть стан дихальних шляхів</a:t>
            </a:r>
            <a:endParaRPr lang="en-US" sz="1800" dirty="0"/>
          </a:p>
          <a:p>
            <a:pPr lvl="0"/>
            <a:r>
              <a:rPr lang="uk-UA" sz="1800" b="1" dirty="0"/>
              <a:t>Покладіть пораненого у безпечне положення</a:t>
            </a:r>
            <a:endParaRPr lang="en-US" sz="1800" dirty="0"/>
          </a:p>
          <a:p>
            <a:pPr lvl="0"/>
            <a:r>
              <a:rPr lang="uk-UA" sz="1800" b="1" dirty="0"/>
              <a:t>Оцініть стан дихання, обробіть усі рани</a:t>
            </a:r>
            <a:endParaRPr lang="en-US" sz="1800" dirty="0"/>
          </a:p>
          <a:p>
            <a:pPr lvl="0"/>
            <a:r>
              <a:rPr lang="uk-UA" sz="1800" b="1" dirty="0"/>
              <a:t>Стабілізація предметів, що стирчать з грудної клітки</a:t>
            </a:r>
            <a:endParaRPr lang="en-US" sz="1800" dirty="0"/>
          </a:p>
          <a:p>
            <a:pPr lvl="0"/>
            <a:r>
              <a:rPr lang="uk-UA" sz="1800" b="1" dirty="0"/>
              <a:t>Оцініть стан циркуляції</a:t>
            </a:r>
            <a:endParaRPr lang="en-US" sz="1800" dirty="0"/>
          </a:p>
          <a:p>
            <a:r>
              <a:rPr lang="uk-UA" sz="1800" b="1" dirty="0"/>
              <a:t>Запобіжіть або вилікуйте гіпотермію</a:t>
            </a:r>
            <a:endParaRPr lang="en-US" sz="2200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 txBox="1">
            <a:spLocks noGrp="1"/>
          </p:cNvSpPr>
          <p:nvPr/>
        </p:nvSpPr>
        <p:spPr>
          <a:xfrm>
            <a:off x="7010400" y="6096000"/>
            <a:ext cx="21336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CA8B734-C881-4AB8-9C62-94273B38C24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484" name="AutoShape 3" descr="image002"/>
          <p:cNvSpPr>
            <a:spLocks noChangeAspect="1" noChangeArrowheads="1"/>
          </p:cNvSpPr>
          <p:nvPr/>
        </p:nvSpPr>
        <p:spPr bwMode="auto">
          <a:xfrm>
            <a:off x="2462213" y="1785938"/>
            <a:ext cx="42195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485" name="AutoShape 4" descr="image002"/>
          <p:cNvSpPr>
            <a:spLocks noChangeAspect="1" noChangeArrowheads="1"/>
          </p:cNvSpPr>
          <p:nvPr/>
        </p:nvSpPr>
        <p:spPr bwMode="auto">
          <a:xfrm>
            <a:off x="2462213" y="1785938"/>
            <a:ext cx="42195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48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105400"/>
            <a:ext cx="9461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2038" y="5046663"/>
            <a:ext cx="3143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40"/>
          <p:cNvSpPr>
            <a:spLocks noChangeArrowheads="1"/>
          </p:cNvSpPr>
          <p:nvPr/>
        </p:nvSpPr>
        <p:spPr bwMode="auto">
          <a:xfrm>
            <a:off x="5334000" y="5029200"/>
            <a:ext cx="12192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489" name="Rectangle 41"/>
          <p:cNvSpPr>
            <a:spLocks noChangeArrowheads="1"/>
          </p:cNvSpPr>
          <p:nvPr/>
        </p:nvSpPr>
        <p:spPr bwMode="auto">
          <a:xfrm>
            <a:off x="4800600" y="50292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490" name="Rectangle 46"/>
          <p:cNvSpPr>
            <a:spLocks noChangeArrowheads="1"/>
          </p:cNvSpPr>
          <p:nvPr/>
        </p:nvSpPr>
        <p:spPr bwMode="auto">
          <a:xfrm>
            <a:off x="5105400" y="5029200"/>
            <a:ext cx="20574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Footer Placeholder 5"/>
          <p:cNvSpPr txBox="1">
            <a:spLocks noGrp="1"/>
          </p:cNvSpPr>
          <p:nvPr/>
        </p:nvSpPr>
        <p:spPr>
          <a:xfrm>
            <a:off x="457200" y="6477000"/>
            <a:ext cx="8229600" cy="168275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Combat Medical Systems, LLC, </a:t>
            </a:r>
            <a:r>
              <a:rPr lang="en-US" sz="9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Tel</a:t>
            </a: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: 910-426-0003, Fax: 910-426-0009, Website: www.combatgauze.com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89249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uk-UA" sz="4000" b="1" dirty="0"/>
              <a:t>Використання </a:t>
            </a:r>
            <a:r>
              <a:rPr lang="uk-UA" sz="4000" b="1" dirty="0" err="1"/>
              <a:t>гемостатичного</a:t>
            </a:r>
            <a:r>
              <a:rPr lang="uk-UA" sz="4000" b="1" dirty="0"/>
              <a:t> бинта </a:t>
            </a:r>
            <a:r>
              <a:rPr lang="en-US" sz="4000" b="1" dirty="0"/>
              <a:t>Combat Gauze</a:t>
            </a: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25963"/>
          </a:xfrm>
          <a:noFill/>
        </p:spPr>
        <p:txBody>
          <a:bodyPr/>
          <a:lstStyle/>
          <a:p>
            <a:pPr lvl="0"/>
            <a:r>
              <a:rPr lang="uk-UA" sz="1800" b="1" dirty="0" err="1"/>
              <a:t>Гемостатичний</a:t>
            </a:r>
            <a:r>
              <a:rPr lang="uk-UA" sz="1800" b="1" dirty="0"/>
              <a:t> бинт </a:t>
            </a:r>
            <a:r>
              <a:rPr lang="en-US" sz="1800" b="1" dirty="0"/>
              <a:t>Combat Gauze</a:t>
            </a:r>
            <a:r>
              <a:rPr lang="uk-UA" sz="1800" b="1" dirty="0"/>
              <a:t> використовується як і звичайний бинт, який застосовується для тампонування ран.</a:t>
            </a:r>
            <a:endParaRPr lang="en-US" sz="1800" dirty="0"/>
          </a:p>
          <a:p>
            <a:pPr lvl="0"/>
            <a:r>
              <a:rPr lang="uk-UA" sz="1800" b="1" dirty="0"/>
              <a:t>Після застосування </a:t>
            </a:r>
            <a:r>
              <a:rPr lang="en-US" sz="1800" b="1" dirty="0"/>
              <a:t>Combat Gauze</a:t>
            </a:r>
            <a:r>
              <a:rPr lang="uk-UA" sz="1800" b="1" dirty="0"/>
              <a:t> на рану слід тиснути впродовж трьох хвили.</a:t>
            </a:r>
            <a:endParaRPr lang="en-US" sz="1800" dirty="0"/>
          </a:p>
          <a:p>
            <a:pPr lvl="0"/>
            <a:r>
              <a:rPr lang="uk-UA" sz="1800" b="1" dirty="0"/>
              <a:t>Якщо кровотеча зупинилася, накладіть на рану стискуючий бандаж і евакуюйте пораненого. Якщо ні, використайте ще один </a:t>
            </a:r>
            <a:r>
              <a:rPr lang="uk-UA" sz="1800" b="1" dirty="0" smtClean="0"/>
              <a:t>бинт.</a:t>
            </a:r>
            <a:endParaRPr lang="en-US" sz="1800" dirty="0"/>
          </a:p>
          <a:p>
            <a:pPr lvl="0"/>
            <a:r>
              <a:rPr lang="uk-UA" sz="1800" b="1" dirty="0"/>
              <a:t>Прямий тиск впродовж трьох хвилин…</a:t>
            </a:r>
            <a:endParaRPr lang="en-US" sz="1800" dirty="0"/>
          </a:p>
          <a:p>
            <a:pPr lvl="0"/>
            <a:r>
              <a:rPr lang="uk-UA" sz="1800" b="1" dirty="0"/>
              <a:t>Якщо кровотеча зупинилася, накладіть на рану стискуючий бандаж.</a:t>
            </a:r>
            <a:endParaRPr lang="en-US" sz="1800" dirty="0"/>
          </a:p>
          <a:p>
            <a:r>
              <a:rPr lang="uk-UA" sz="1800" b="1" dirty="0"/>
              <a:t>Евакуюйте пораненого, упаковку відправте з ним.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noFill/>
        </p:spPr>
        <p:txBody>
          <a:bodyPr/>
          <a:lstStyle/>
          <a:p>
            <a:r>
              <a:rPr lang="uk-UA" sz="4000" b="1" dirty="0"/>
              <a:t>Альтернатива</a:t>
            </a:r>
            <a:endParaRPr lang="en-US" sz="4000" dirty="0"/>
          </a:p>
        </p:txBody>
      </p:sp>
      <p:pic>
        <p:nvPicPr>
          <p:cNvPr id="4" name="Picture 3" descr="Kerli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828800"/>
            <a:ext cx="3581400" cy="3581400"/>
          </a:xfrm>
          <a:prstGeom prst="rect">
            <a:avLst/>
          </a:prstGeom>
        </p:spPr>
      </p:pic>
      <p:pic>
        <p:nvPicPr>
          <p:cNvPr id="5" name="Picture 4" descr="kerlix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514600"/>
            <a:ext cx="4218214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noFill/>
        </p:spPr>
        <p:txBody>
          <a:bodyPr/>
          <a:lstStyle/>
          <a:p>
            <a:r>
              <a:rPr lang="uk-UA" sz="4000" b="1" dirty="0"/>
              <a:t>Здатність реагувати</a:t>
            </a:r>
            <a:endParaRPr lang="en-US" sz="4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Притомний –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Поранений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притомний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він, знає дату та місце свого знаходження.</a:t>
            </a:r>
            <a:endPara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/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 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Поранений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напівпритомний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реагує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голосові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</a:t>
            </a:r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/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– </a:t>
            </a:r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Поранений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реагує на біль,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реагує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голосові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реагує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–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пораненого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відсутня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будь-яка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непритомний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en-US" sz="19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noFill/>
        </p:spPr>
        <p:txBody>
          <a:bodyPr/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 реагувати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9637"/>
            <a:ext cx="8229600" cy="4678363"/>
          </a:xfrm>
          <a:noFill/>
        </p:spPr>
        <p:txBody>
          <a:bodyPr/>
          <a:lstStyle/>
          <a:p>
            <a:pPr algn="just"/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поранений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виглядає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непритомним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реакцію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Голосно, але с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покійно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запитайте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«Ти в порядку?». Також, обережно потрусіть або поплескайте по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плечі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поранений не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реагує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покладіть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спину 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негайно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розпочати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контроль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дихальних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шляхів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Завдання: Відкрити дихальні шляхи та забезпечити вільне постачання повітря до організму пораненого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Умови: У приміщенні та надворі, з комплектом медичних засобів, ви бачите дорослого потерпілого, він непритомний і, здається, не дихає. Ви не </a:t>
            </a:r>
            <a:r>
              <a:rPr lang="uk-UA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знаходетесь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зоні проведення військових дій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враженому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хімічними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речовинами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Вам знадобиться </a:t>
            </a:r>
            <a:r>
              <a:rPr lang="uk-UA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назофарингіальний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повітровід.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Стандарт: В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правильній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послідовності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дихальні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шляхи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пораненого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CMAST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61522F-1BE8-4588-A33B-719324FA47B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Контроль дихальних шляхів</a:t>
            </a: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noFill/>
        </p:spPr>
        <p:txBody>
          <a:bodyPr/>
          <a:lstStyle/>
          <a:p>
            <a:r>
              <a:rPr lang="uk-UA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дихальних шляхів</a:t>
            </a:r>
            <a:endParaRPr lang="en-US" sz="4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229600" cy="4525963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Закидання голови – підняття підборіддя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257800" y="2362200"/>
            <a:ext cx="3657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               </a:t>
            </a:r>
          </a:p>
        </p:txBody>
      </p:sp>
      <p:pic>
        <p:nvPicPr>
          <p:cNvPr id="38917" name="Picture 6" descr="Head Ti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19400"/>
            <a:ext cx="400265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76872"/>
            <a:ext cx="4038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noFill/>
        </p:spPr>
        <p:txBody>
          <a:bodyPr/>
          <a:lstStyle/>
          <a:p>
            <a:r>
              <a:rPr lang="uk-UA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дихальних шляхів</a:t>
            </a:r>
            <a:endParaRPr lang="en-US" sz="4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Дивіться, слухайте і відчувайте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7892" name="Picture 5" descr="Look Listen and Fe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6302927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час евакуації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CMAST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1522F-1BE8-4588-A33B-719324FA4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Recovery pos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133600"/>
            <a:ext cx="8028996" cy="2414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638800"/>
          </a:xfrm>
        </p:spPr>
        <p:txBody>
          <a:bodyPr/>
          <a:lstStyle/>
          <a:p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Накласти </a:t>
            </a:r>
            <a:r>
              <a:rPr lang="uk-UA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оклюзивну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пов’язку і застосувати голкову декомпресію при відкритому пораненні грудної клітки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приміщенні та надворі, з комплектом медичних засобів, у вас постраждалий з відкритою раною грудної клітки. Поранений дихає і не має кровотеч, що загрожують життю. Вам знадобиться </a:t>
            </a:r>
            <a:r>
              <a:rPr lang="uk-UA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оклюзивна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пов’язка або упаковка від пов’язки, катетер для голкової декомпресії (8см, 14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G)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пластир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Надати першу допомогу при відкритому пораненні грудної клітки, не  завдавши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постраждалому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нових поранень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769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Дихання</a:t>
            </a: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22437"/>
            <a:ext cx="8229600" cy="4525963"/>
          </a:xfrm>
          <a:noFill/>
        </p:spPr>
        <p:txBody>
          <a:bodyPr/>
          <a:lstStyle/>
          <a:p>
            <a:pPr lvl="0"/>
            <a:r>
              <a:rPr lang="uk-UA" sz="1800" b="1" dirty="0"/>
              <a:t>Перемістіться в укриття і відстрілюйтеся.</a:t>
            </a:r>
            <a:endParaRPr lang="en-US" sz="1800" b="1" dirty="0"/>
          </a:p>
          <a:p>
            <a:pPr lvl="0"/>
            <a:r>
              <a:rPr lang="uk-UA" sz="1800" b="1" dirty="0"/>
              <a:t>Накажіть або очікуйте, що поранений буде продовжувати бій, якщо може.</a:t>
            </a:r>
            <a:endParaRPr lang="en-US" sz="1800" b="1" dirty="0"/>
          </a:p>
          <a:p>
            <a:pPr lvl="0"/>
            <a:r>
              <a:rPr lang="uk-UA" sz="1800" b="1" dirty="0"/>
              <a:t>Накажіть пораненому переміститися в укриття або до вас і </a:t>
            </a:r>
            <a:r>
              <a:rPr lang="uk-UA" sz="1800" b="1"/>
              <a:t>надати </a:t>
            </a:r>
            <a:r>
              <a:rPr lang="uk-UA" sz="1800" b="1" smtClean="0"/>
              <a:t>собі самодопомогу</a:t>
            </a:r>
            <a:r>
              <a:rPr lang="uk-UA" sz="1800" b="1" dirty="0"/>
              <a:t>, якщо може.</a:t>
            </a:r>
            <a:endParaRPr lang="en-US" sz="1800" b="1" dirty="0"/>
          </a:p>
          <a:p>
            <a:r>
              <a:rPr lang="uk-UA" sz="1800" b="1" dirty="0"/>
              <a:t>Захистіть пораненого від додаткових ушкоджень.</a:t>
            </a:r>
            <a:endParaRPr lang="en-US" sz="22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uk-UA" sz="4000" b="1" dirty="0"/>
              <a:t>Допомога під вогнем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Перевірка на наявність відкритих ран грудної клітки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  <a:noFill/>
        </p:spPr>
        <p:txBody>
          <a:bodyPr/>
          <a:lstStyle/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 за все слід знайте відкриту рану грудної клітки.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Уважно огляньте груди пораненого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Рани можуть бути невеликими і їх буде важко знайте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 на наявність вхідних і вихідних поранень. Подивіться, чи є під спиною пораненого калюжа крові. Рукою промацайте спину пораненого, шукаючи рани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відкритих ран кілька, обробляйте їх по мірі того, як знаходите.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у пораненого дві рани (вхідна та вихідна), які уразили одну легеню, застосуйте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оклюзивну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</a:t>
            </a:r>
            <a:r>
              <a:rPr lang="uk-UA" sz="1800" b="1" dirty="0"/>
              <a:t>’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язку на обидві.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треба герметично закрити відкриті рани грудної клітки, щоб повітря з атмосфери не потрапляло у грудну клітку пораненого і не стискало легеню.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noFill/>
        </p:spPr>
        <p:txBody>
          <a:bodyPr/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Відкрийте місце поранення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Відкрийте місце поранення, знімаючи,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зрізаючи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або зриваючи одяг, який його закриває.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видаляйте одяг, який застряг у рані, оскільки це може викликати біль та додаткові ушкодження. Боєць-рятувальник повинен зрізати або зірвати одяг навколо рани так, щоб відкрити її, проте залишити матеріал, що застряг у рані, на місці.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чистьте рану і не витягайте предмети, що застрягли у ній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endParaRPr lang="en-US" dirty="0" smtClean="0">
              <a:effectLst/>
            </a:endParaRPr>
          </a:p>
          <a:p>
            <a:pPr>
              <a:lnSpc>
                <a:spcPct val="90000"/>
              </a:lnSpc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Вхідні та вихідні поранення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Open chest w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09800"/>
            <a:ext cx="3662313" cy="2743200"/>
          </a:xfrm>
          <a:prstGeom prst="rect">
            <a:avLst/>
          </a:prstGeom>
        </p:spPr>
      </p:pic>
      <p:pic>
        <p:nvPicPr>
          <p:cNvPr id="5" name="Picture 4" descr="back chest w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166495"/>
            <a:ext cx="2209800" cy="286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noFill/>
        </p:spPr>
        <p:txBody>
          <a:bodyPr/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починають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спадатися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позитивний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тиск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атмосфері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 проходить,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сильніше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спадаються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легені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Будь-який ступінь спадання будь-якої з легень порушує здатність пораненого дихати та знижує обсяг кисню, наявного для забезпечення організму.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Ознаки та симптоми відкритої рани грудей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Шиплячі або засмоктуючі звуки з рани грудної клітки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>
              <a:lnSpc>
                <a:spcPct val="9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Кашель з кров’ю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Пінна кров з рани грудної клітки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>
              <a:lnSpc>
                <a:spcPct val="9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Задишка, ускладнення дихання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Груди не здіймаються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нормально при вдиханні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 у плечах та в районі грудей, збільшується з диханням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Посиніння губ, ротової порожнини, нігтів, кінчиків пальців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Швидке та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слабке серцебиття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ви не впевнені чи повністю пробита грудна стінка,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вважайте рану відкритою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dirty="0" smtClean="0">
              <a:effectLst/>
            </a:endParaRPr>
          </a:p>
          <a:p>
            <a:pPr>
              <a:lnSpc>
                <a:spcPct val="90000"/>
              </a:lnSpc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noFill/>
        </p:spPr>
        <p:txBody>
          <a:bodyPr/>
          <a:lstStyle/>
          <a:p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Оклюзивні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</a:t>
            </a:r>
            <a:r>
              <a:rPr lang="uk-UA" sz="4000" b="1" dirty="0"/>
              <a:t>’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язки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occlusiv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962400"/>
            <a:ext cx="3581400" cy="2009775"/>
          </a:xfrm>
          <a:prstGeom prst="rect">
            <a:avLst/>
          </a:prstGeom>
        </p:spPr>
      </p:pic>
      <p:pic>
        <p:nvPicPr>
          <p:cNvPr id="5" name="Picture 4" descr="occlusiv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962400"/>
            <a:ext cx="3200400" cy="2033588"/>
          </a:xfrm>
          <a:prstGeom prst="rect">
            <a:avLst/>
          </a:prstGeom>
        </p:spPr>
      </p:pic>
      <p:pic>
        <p:nvPicPr>
          <p:cNvPr id="6" name="Picture 5" descr="occlusiv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447800"/>
            <a:ext cx="1952625" cy="2333625"/>
          </a:xfrm>
          <a:prstGeom prst="rect">
            <a:avLst/>
          </a:prstGeom>
        </p:spPr>
      </p:pic>
      <p:pic>
        <p:nvPicPr>
          <p:cNvPr id="7" name="Picture 6" descr="occlusive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1447800"/>
            <a:ext cx="2895600" cy="2298095"/>
          </a:xfrm>
          <a:prstGeom prst="rect">
            <a:avLst/>
          </a:prstGeom>
        </p:spPr>
      </p:pic>
      <p:pic>
        <p:nvPicPr>
          <p:cNvPr id="8" name="Picture 7" descr="occlusive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1447801"/>
            <a:ext cx="3276600" cy="231134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noFill/>
        </p:spPr>
        <p:txBody>
          <a:bodyPr/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оклюзивної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</a:t>
            </a:r>
            <a:r>
              <a:rPr lang="uk-UA" sz="4000" b="1" dirty="0"/>
              <a:t>’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язки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  <a:noFill/>
        </p:spPr>
        <p:txBody>
          <a:bodyPr/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Нехай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потерпілий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видихне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накладіть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приклейте по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чотирьох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сторонах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Закрийте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вхідні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вихідні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рани,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помістить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потерпілого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сидяче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" name="Picture 4" descr="occlusiv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819400"/>
            <a:ext cx="41148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noFill/>
        </p:spPr>
        <p:txBody>
          <a:bodyPr/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Предмети, що стирчать з рани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noFill/>
        </p:spPr>
        <p:txBody>
          <a:bodyPr/>
          <a:lstStyle/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з проблем, з якими ви можете стикнутися, це предмети, що застрягли у ранах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Наприклад, вибух може зірвати гілку з дерева достатньо сильно і пробити груди солдата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ВИТЯГАЙТЕ предмет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Затампонуйте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рану навколо нього. Зафіксуйте предмет у рані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3556" name="Picture 4" descr="SOFT TISSUE- STABILIZE CHEST IMPALED OBJ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4290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az-Cyrl-A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Першочерговий пульс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CMAST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1522F-1BE8-4588-A33B-719324FA47B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6" name="Picture 5" descr="puls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200400"/>
            <a:ext cx="3733800" cy="2819400"/>
          </a:xfrm>
          <a:prstGeom prst="rect">
            <a:avLst/>
          </a:prstGeom>
        </p:spPr>
      </p:pic>
      <p:pic>
        <p:nvPicPr>
          <p:cNvPr id="7" name="Picture 6" descr="pul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0" y="3124200"/>
            <a:ext cx="4381500" cy="28575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az-Cyrl-A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Пульс сонної артерії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60 </a:t>
            </a:r>
            <a:r>
              <a:rPr lang="az-Cyrl-A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систолічний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           </a:t>
            </a:r>
            <a:r>
              <a:rPr lang="az-Cyrl-A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Пульс променевої артерії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80 </a:t>
            </a:r>
            <a:r>
              <a:rPr lang="az-Cyrl-A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систолічний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1081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noFill/>
        </p:spPr>
        <p:txBody>
          <a:bodyPr/>
          <a:lstStyle/>
          <a:p>
            <a:r>
              <a:rPr lang="uk-UA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Гіпотермія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шок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Переконайтеся, що усі кровотечі зупинені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Підніміть ноги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Ноги не слід піднімати, якщо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травма голови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Поранений непритомний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 вкрийте пораненого, щоб зберегти тепло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Заспокойте пораненого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657600"/>
            <a:ext cx="6048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uk-UA" sz="4000" b="1" dirty="0"/>
              <a:t>Перш ніж наближатися до пораненого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25963"/>
          </a:xfrm>
          <a:noFill/>
        </p:spPr>
        <p:txBody>
          <a:bodyPr/>
          <a:lstStyle/>
          <a:p>
            <a:pPr lvl="0"/>
            <a:r>
              <a:rPr lang="uk-UA" sz="1800" b="1" dirty="0"/>
              <a:t>Огляньте територію на наявність потенційних загроз.</a:t>
            </a:r>
            <a:endParaRPr lang="en-US" sz="1800" dirty="0"/>
          </a:p>
          <a:p>
            <a:pPr lvl="0"/>
            <a:r>
              <a:rPr lang="uk-UA" sz="1800" b="1" dirty="0"/>
              <a:t>Оцініть територію на наявність вогню зі стрілецької зброї.</a:t>
            </a:r>
            <a:endParaRPr lang="en-US" sz="1800" dirty="0"/>
          </a:p>
          <a:p>
            <a:pPr lvl="0"/>
            <a:r>
              <a:rPr lang="uk-UA" sz="1800" b="1" dirty="0"/>
              <a:t>Визначте, де можуть використовуватися вибухові пристрої</a:t>
            </a:r>
            <a:endParaRPr lang="en-US" sz="1800" dirty="0"/>
          </a:p>
          <a:p>
            <a:pPr lvl="0"/>
            <a:r>
              <a:rPr lang="uk-UA" sz="1800" b="1" dirty="0"/>
              <a:t>Перевірте будівлі, якщо наявні, на конструктивну стійкість</a:t>
            </a:r>
            <a:endParaRPr lang="en-US" sz="1800" dirty="0"/>
          </a:p>
          <a:p>
            <a:pPr lvl="0"/>
            <a:r>
              <a:rPr lang="uk-UA" sz="1800" b="1" dirty="0"/>
              <a:t>Подумайте, як ваші дії вплинуть на ворожий вогонь</a:t>
            </a:r>
            <a:endParaRPr lang="en-US" sz="1800" dirty="0"/>
          </a:p>
          <a:p>
            <a:pPr lvl="0"/>
            <a:r>
              <a:rPr lang="uk-UA" sz="1800" b="1" dirty="0"/>
              <a:t>Чи може поранений переміститися в укриття самостійно?</a:t>
            </a:r>
            <a:endParaRPr lang="en-US" sz="1800" dirty="0"/>
          </a:p>
          <a:p>
            <a:pPr lvl="0"/>
            <a:r>
              <a:rPr lang="uk-UA" sz="1800" b="1" dirty="0"/>
              <a:t>Сплануйте, як надаватимете допомогу, до того, як вирушите до пораненого (зупиніть кровотечу, що загрожує життю)</a:t>
            </a:r>
            <a:endParaRPr lang="en-US" sz="1800" dirty="0"/>
          </a:p>
          <a:p>
            <a:pPr lvl="0"/>
            <a:r>
              <a:rPr lang="uk-UA" sz="1800" b="1" dirty="0"/>
              <a:t>Подумайте, які у пораненого можуть бути ушкодження.</a:t>
            </a:r>
            <a:endParaRPr lang="en-US" sz="1800" dirty="0"/>
          </a:p>
          <a:p>
            <a:pPr lvl="0"/>
            <a:r>
              <a:rPr lang="uk-UA" sz="1800" b="1" dirty="0"/>
              <a:t>Якщо переміщаєте пораненого, візьміть його зброю та інше обладнання, важливе для виконання завдання.</a:t>
            </a:r>
            <a:endParaRPr lang="en-US" sz="1800" dirty="0"/>
          </a:p>
          <a:p>
            <a:r>
              <a:rPr lang="uk-UA" sz="1800" b="1" dirty="0"/>
              <a:t>Повідомте медико-санітарну обстановку командиру.</a:t>
            </a:r>
            <a:endParaRPr lang="en-US" sz="2200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838200"/>
            <a:ext cx="88392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uk-UA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Запитання</a:t>
            </a:r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279189295.MIL\Desktop\Module 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84048"/>
            <a:ext cx="6781800" cy="4465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915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4837"/>
            <a:ext cx="8229600" cy="4525963"/>
          </a:xfrm>
          <a:noFill/>
        </p:spPr>
        <p:txBody>
          <a:bodyPr/>
          <a:lstStyle/>
          <a:p>
            <a:pPr lvl="0"/>
            <a:r>
              <a:rPr lang="uk-UA" sz="1800" b="1" dirty="0"/>
              <a:t>Якщо у пораненого гостра кровотеча з кінцівки або з ампутованої кінцівки, накладіть на неї високо джгут (високо і туго)</a:t>
            </a:r>
            <a:endParaRPr lang="en-US" sz="1800" dirty="0"/>
          </a:p>
          <a:p>
            <a:pPr lvl="0"/>
            <a:r>
              <a:rPr lang="uk-UA" sz="1800" b="1" dirty="0"/>
              <a:t>В цей час дихання пораненого вас не цікавить</a:t>
            </a:r>
            <a:endParaRPr lang="en-US" sz="1800" dirty="0"/>
          </a:p>
          <a:p>
            <a:r>
              <a:rPr lang="uk-UA" sz="1800" b="1" dirty="0"/>
              <a:t>Використовуйте методи тактичного переміщення поранених щоб переміститися з пораненим в укриття. Зразу після переміщення перевірте джгути.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dirty="0"/>
              <a:t>Попереднє переміщення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 descr="Hemorrhage control T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933056"/>
            <a:ext cx="366374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447800"/>
            <a:ext cx="2895600" cy="1905000"/>
          </a:xfrm>
          <a:noFill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7432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9624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uk-UA" sz="4000" b="1" dirty="0"/>
              <a:t>Накладання джгута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noFill/>
        </p:spPr>
        <p:txBody>
          <a:bodyPr/>
          <a:lstStyle/>
          <a:p>
            <a:r>
              <a:rPr lang="uk-UA" sz="4000" b="1" dirty="0"/>
              <a:t>Позначення пораненого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uk-UA" sz="1800" b="1" dirty="0"/>
              <a:t>Запишіть час накладання безпосередньо на джгуті або на пораненому, використовуйте перманентний маркер</a:t>
            </a:r>
            <a:endParaRPr lang="en-US" sz="1800" dirty="0"/>
          </a:p>
          <a:p>
            <a:r>
              <a:rPr lang="uk-UA" sz="1800" b="1" dirty="0"/>
              <a:t>П</a:t>
            </a:r>
            <a:r>
              <a:rPr lang="uk-UA" sz="1800" b="1" dirty="0" smtClean="0"/>
              <a:t>опередить </a:t>
            </a:r>
            <a:r>
              <a:rPr lang="uk-UA" sz="1800" b="1" dirty="0"/>
              <a:t>медичний персонал, що у пораненого накладений джгут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8" name="Picture 4" descr="forehea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4572000" y="45720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4267200" y="45720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noFill/>
        </p:spPr>
        <p:txBody>
          <a:bodyPr/>
          <a:lstStyle/>
          <a:p>
            <a:r>
              <a:rPr lang="uk-UA" sz="4000" b="1" dirty="0"/>
              <a:t>Де / коли використовувати джгут</a:t>
            </a:r>
            <a:endParaRPr lang="en-US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25963"/>
          </a:xfrm>
          <a:noFill/>
        </p:spPr>
        <p:txBody>
          <a:bodyPr/>
          <a:lstStyle/>
          <a:p>
            <a:pPr lvl="0"/>
            <a:r>
              <a:rPr lang="uk-UA" sz="1800" b="1" dirty="0"/>
              <a:t>Джгут це стискуюча стрічка, що накладається навколо кінцівки для зупинки артеріальної кровотечі шляхом зупинки циркуляції у кінцівці нижче джгута.</a:t>
            </a:r>
            <a:endParaRPr lang="en-US" sz="1800" dirty="0"/>
          </a:p>
          <a:p>
            <a:pPr lvl="0"/>
            <a:r>
              <a:rPr lang="uk-UA" sz="1800" b="1" dirty="0"/>
              <a:t>Джгути накладаються лише на руку, передпліччя, всю ногу або стегно.</a:t>
            </a:r>
            <a:endParaRPr lang="en-US" sz="1800" dirty="0"/>
          </a:p>
          <a:p>
            <a:pPr lvl="0"/>
            <a:r>
              <a:rPr lang="uk-UA" sz="1800" b="1" dirty="0"/>
              <a:t>Джгут може залишатися на кінцівці до двох годин без значних ускладнень.</a:t>
            </a:r>
            <a:endParaRPr lang="en-US" sz="1800" dirty="0"/>
          </a:p>
          <a:p>
            <a:pPr lvl="0"/>
            <a:r>
              <a:rPr lang="uk-UA" sz="1800" b="1" dirty="0"/>
              <a:t>Використовується у несприятливих умовах, коли немає часу зупиняти кровотечу пов’язками та бандажами.</a:t>
            </a:r>
            <a:endParaRPr lang="en-US" sz="1800" dirty="0"/>
          </a:p>
          <a:p>
            <a:pPr lvl="0"/>
            <a:r>
              <a:rPr lang="uk-UA" sz="1800" b="1" dirty="0"/>
              <a:t>Корисний, коли інші методи зупинки кровотечі не діють.</a:t>
            </a:r>
            <a:endParaRPr lang="en-US" sz="1800" dirty="0"/>
          </a:p>
          <a:p>
            <a:pPr lvl="0"/>
            <a:r>
              <a:rPr lang="uk-UA" sz="1800" b="1" dirty="0"/>
              <a:t>Автоматично використовується при ампутації руки, передпліччя, ноги або стегна.</a:t>
            </a:r>
            <a:endParaRPr lang="en-US" sz="1800" dirty="0"/>
          </a:p>
          <a:p>
            <a:pPr lvl="0"/>
            <a:r>
              <a:rPr lang="uk-UA" sz="1800" b="1" dirty="0"/>
              <a:t>Позначте пораненого буквою Т на лобі, щоб вказати на застосування джгута.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rav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352800"/>
            <a:ext cx="3425371" cy="2438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uk-UA" sz="4000" b="1" dirty="0"/>
              <a:t>Саморобні джгути</a:t>
            </a:r>
            <a:endParaRPr lang="en-US" sz="40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uk-UA" sz="1800" b="1" dirty="0"/>
              <a:t>Використовуйте наявні навколо вас ресурси для зупинки кровотечі.</a:t>
            </a:r>
            <a:endParaRPr lang="en-US" sz="1800" dirty="0"/>
          </a:p>
          <a:p>
            <a:pPr lvl="1"/>
            <a:r>
              <a:rPr lang="uk-UA" sz="1800" b="1" dirty="0"/>
              <a:t>Жорсткі гілки</a:t>
            </a:r>
            <a:endParaRPr lang="en-US" sz="1800" dirty="0"/>
          </a:p>
          <a:p>
            <a:pPr lvl="1"/>
            <a:r>
              <a:rPr lang="uk-UA" sz="1800" b="1" dirty="0"/>
              <a:t>Жердини</a:t>
            </a:r>
            <a:endParaRPr lang="en-US" sz="1800" dirty="0"/>
          </a:p>
          <a:p>
            <a:pPr lvl="1"/>
            <a:r>
              <a:rPr lang="uk-UA" sz="1800" b="1" dirty="0"/>
              <a:t>Ручки та маркери</a:t>
            </a:r>
            <a:endParaRPr lang="en-US" sz="1800" dirty="0"/>
          </a:p>
          <a:p>
            <a:pPr lvl="0"/>
            <a:r>
              <a:rPr lang="uk-UA" sz="1800" b="1" dirty="0"/>
              <a:t>Переконайтеся, що стрічка має не менше 4см в ширину.</a:t>
            </a:r>
            <a:endParaRPr lang="en-US" sz="1800" dirty="0"/>
          </a:p>
          <a:p>
            <a:pPr lvl="1"/>
            <a:r>
              <a:rPr lang="uk-UA" sz="1800" b="1" dirty="0"/>
              <a:t>Косинка</a:t>
            </a:r>
            <a:endParaRPr lang="en-US" sz="1800" dirty="0"/>
          </a:p>
          <a:p>
            <a:pPr lvl="1"/>
            <a:r>
              <a:rPr lang="uk-UA" sz="1800" b="1" dirty="0"/>
              <a:t>Пояс</a:t>
            </a:r>
            <a:endParaRPr lang="en-US" sz="1800" dirty="0"/>
          </a:p>
          <a:p>
            <a:pPr lvl="1"/>
            <a:r>
              <a:rPr lang="uk-UA" sz="1800" b="1" dirty="0"/>
              <a:t>Стяжні ремені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2831</Words>
  <Application>Microsoft Macintosh PowerPoint</Application>
  <PresentationFormat>On-screen Show (4:3)</PresentationFormat>
  <Paragraphs>255</Paragraphs>
  <Slides>40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Тема Office</vt:lpstr>
      <vt:lpstr>Самодопомога / взаємодопомога</vt:lpstr>
      <vt:lpstr>Основні  пріоритети самодопомоги і взаємодопомоги</vt:lpstr>
      <vt:lpstr>Допомога під вогнем</vt:lpstr>
      <vt:lpstr>Перш ніж наближатися до пораненого</vt:lpstr>
      <vt:lpstr>PowerPoint Presentation</vt:lpstr>
      <vt:lpstr>Накладання джгута</vt:lpstr>
      <vt:lpstr>Позначення пораненого</vt:lpstr>
      <vt:lpstr>Де / коли використовувати джгут</vt:lpstr>
      <vt:lpstr>Саморобні джгути</vt:lpstr>
      <vt:lpstr>Тактичне переміщення поранених</vt:lpstr>
      <vt:lpstr>Методи самостійного переміщення</vt:lpstr>
      <vt:lpstr>Перенесення без допоміжних засобів</vt:lpstr>
      <vt:lpstr>PowerPoint Presentation</vt:lpstr>
      <vt:lpstr>Перенесення за методом Хоуза</vt:lpstr>
      <vt:lpstr>Переміщення волоком на носилках</vt:lpstr>
      <vt:lpstr>PowerPoint Presentation</vt:lpstr>
      <vt:lpstr>PowerPoint Presentation</vt:lpstr>
      <vt:lpstr>Кровотеча, яку не можна стиснути джгутом</vt:lpstr>
      <vt:lpstr>Гемостатичний бинт Combat Gauze</vt:lpstr>
      <vt:lpstr>PowerPoint Presentation</vt:lpstr>
      <vt:lpstr>Використання гемостатичного бинта Combat Gauze</vt:lpstr>
      <vt:lpstr>Альтернатива</vt:lpstr>
      <vt:lpstr>Здатність реагувати</vt:lpstr>
      <vt:lpstr>Здатність реагувати</vt:lpstr>
      <vt:lpstr>PowerPoint Presentation</vt:lpstr>
      <vt:lpstr>Контроль дихальних шляхів</vt:lpstr>
      <vt:lpstr>Контроль дихальних шляхів</vt:lpstr>
      <vt:lpstr>Під час евакуації</vt:lpstr>
      <vt:lpstr>PowerPoint Presentation</vt:lpstr>
      <vt:lpstr>Перевірка на наявність відкритих ран грудної клітки</vt:lpstr>
      <vt:lpstr>Відкрийте місце поранення</vt:lpstr>
      <vt:lpstr>Вхідні та вихідні поранення</vt:lpstr>
      <vt:lpstr>Факти</vt:lpstr>
      <vt:lpstr>Ознаки та симптоми відкритої рани грудей</vt:lpstr>
      <vt:lpstr>Оклюзивні пов’язки</vt:lpstr>
      <vt:lpstr>Використання оклюзивної пов’язки</vt:lpstr>
      <vt:lpstr>Предмети, що стирчать з рани</vt:lpstr>
      <vt:lpstr>Першочерговий пульс</vt:lpstr>
      <vt:lpstr>Гіпотермія і шок</vt:lpstr>
      <vt:lpstr>PowerPoint Presentation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Самодопомога / взаємодопомога</dc:title>
  <dc:creator>Оля</dc:creator>
  <cp:lastModifiedBy>Olga Rudneva</cp:lastModifiedBy>
  <cp:revision>6</cp:revision>
  <dcterms:created xsi:type="dcterms:W3CDTF">2015-06-17T13:41:21Z</dcterms:created>
  <dcterms:modified xsi:type="dcterms:W3CDTF">2015-06-22T13:12:28Z</dcterms:modified>
</cp:coreProperties>
</file>